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1_DE963E7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0" r:id="rId5"/>
  </p:sldMasterIdLst>
  <p:notesMasterIdLst>
    <p:notesMasterId r:id="rId27"/>
  </p:notesMasterIdLst>
  <p:sldIdLst>
    <p:sldId id="256" r:id="rId6"/>
    <p:sldId id="276" r:id="rId7"/>
    <p:sldId id="287" r:id="rId8"/>
    <p:sldId id="286" r:id="rId9"/>
    <p:sldId id="257" r:id="rId10"/>
    <p:sldId id="288" r:id="rId11"/>
    <p:sldId id="283" r:id="rId12"/>
    <p:sldId id="271" r:id="rId13"/>
    <p:sldId id="273" r:id="rId14"/>
    <p:sldId id="274" r:id="rId15"/>
    <p:sldId id="262" r:id="rId16"/>
    <p:sldId id="279" r:id="rId17"/>
    <p:sldId id="267" r:id="rId18"/>
    <p:sldId id="278" r:id="rId19"/>
    <p:sldId id="272" r:id="rId20"/>
    <p:sldId id="269" r:id="rId21"/>
    <p:sldId id="280" r:id="rId22"/>
    <p:sldId id="281" r:id="rId23"/>
    <p:sldId id="282" r:id="rId24"/>
    <p:sldId id="284" r:id="rId25"/>
    <p:sldId id="277" r:id="rId26"/>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72A63-90F5-A0A3-047B-9E59C076EB0F}" name="Hanna Borg Jónsdóttir" initials="HJ" userId="S::hannaborg@unicef.is::4ad6b1f3-8d29-4858-9ac3-fe289972eb4b" providerId="AD"/>
  <p188:author id="{8B1423BC-B11F-41B9-3BED-9A61418718B4}" name="Sigyn Blöndal" initials="SB" userId="S::sigyn@unicef.is::a25e8dbd-a270-4299-b251-b79f1442ef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5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AC5D2-509C-1A6F-D9D8-77548D445C5E}" v="24" dt="2024-04-15T15:59:17.861"/>
    <p1510:client id="{13ED6E68-FAEF-CD7A-0295-5CD0D6BB7565}" v="17" dt="2024-04-15T14:34:06.871"/>
    <p1510:client id="{519AD2F3-004F-48EC-92F7-1C349898DC49}" v="1" dt="2024-04-16T13:12:37.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1"/>
    <p:restoredTop sz="86395"/>
  </p:normalViewPr>
  <p:slideViewPr>
    <p:cSldViewPr snapToGrid="0">
      <p:cViewPr varScale="1">
        <p:scale>
          <a:sx n="108" d="100"/>
          <a:sy n="108" d="100"/>
        </p:scale>
        <p:origin x="874" y="7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yn Blöndal" userId="S::sigyn@unicef.is::a25e8dbd-a270-4299-b251-b79f1442ef3e" providerId="AD" clId="Web-{13ED6E68-FAEF-CD7A-0295-5CD0D6BB7565}"/>
    <pc:docChg chg="modSld">
      <pc:chgData name="Sigyn Blöndal" userId="S::sigyn@unicef.is::a25e8dbd-a270-4299-b251-b79f1442ef3e" providerId="AD" clId="Web-{13ED6E68-FAEF-CD7A-0295-5CD0D6BB7565}" dt="2024-04-15T14:34:06.871" v="15" actId="1076"/>
      <pc:docMkLst>
        <pc:docMk/>
      </pc:docMkLst>
      <pc:sldChg chg="addSp delSp modSp">
        <pc:chgData name="Sigyn Blöndal" userId="S::sigyn@unicef.is::a25e8dbd-a270-4299-b251-b79f1442ef3e" providerId="AD" clId="Web-{13ED6E68-FAEF-CD7A-0295-5CD0D6BB7565}" dt="2024-04-15T14:34:06.871" v="15" actId="1076"/>
        <pc:sldMkLst>
          <pc:docMk/>
          <pc:sldMk cId="1983413008" sldId="256"/>
        </pc:sldMkLst>
        <pc:spChg chg="del">
          <ac:chgData name="Sigyn Blöndal" userId="S::sigyn@unicef.is::a25e8dbd-a270-4299-b251-b79f1442ef3e" providerId="AD" clId="Web-{13ED6E68-FAEF-CD7A-0295-5CD0D6BB7565}" dt="2024-04-15T14:33:13.635" v="2"/>
          <ac:spMkLst>
            <pc:docMk/>
            <pc:sldMk cId="1983413008" sldId="256"/>
            <ac:spMk id="2" creationId="{A455B7BC-473B-F3AD-9606-8D2E10B35F26}"/>
          </ac:spMkLst>
        </pc:spChg>
        <pc:spChg chg="del">
          <ac:chgData name="Sigyn Blöndal" userId="S::sigyn@unicef.is::a25e8dbd-a270-4299-b251-b79f1442ef3e" providerId="AD" clId="Web-{13ED6E68-FAEF-CD7A-0295-5CD0D6BB7565}" dt="2024-04-15T14:33:37.917" v="10"/>
          <ac:spMkLst>
            <pc:docMk/>
            <pc:sldMk cId="1983413008" sldId="256"/>
            <ac:spMk id="3" creationId="{9DBAF7AB-0C79-7691-3039-E1F98E2D1D3D}"/>
          </ac:spMkLst>
        </pc:spChg>
        <pc:spChg chg="add del mod">
          <ac:chgData name="Sigyn Blöndal" userId="S::sigyn@unicef.is::a25e8dbd-a270-4299-b251-b79f1442ef3e" providerId="AD" clId="Web-{13ED6E68-FAEF-CD7A-0295-5CD0D6BB7565}" dt="2024-04-15T14:34:06.871" v="15" actId="1076"/>
          <ac:spMkLst>
            <pc:docMk/>
            <pc:sldMk cId="1983413008" sldId="256"/>
            <ac:spMk id="6" creationId="{873C176D-21BB-358A-AE34-15B11B0F4C76}"/>
          </ac:spMkLst>
        </pc:spChg>
        <pc:picChg chg="mod">
          <ac:chgData name="Sigyn Blöndal" userId="S::sigyn@unicef.is::a25e8dbd-a270-4299-b251-b79f1442ef3e" providerId="AD" clId="Web-{13ED6E68-FAEF-CD7A-0295-5CD0D6BB7565}" dt="2024-04-15T14:33:41.308" v="11" actId="1076"/>
          <ac:picMkLst>
            <pc:docMk/>
            <pc:sldMk cId="1983413008" sldId="256"/>
            <ac:picMk id="5" creationId="{B9D1A653-8DCF-9FF2-3F93-A2B65A5A35AF}"/>
          </ac:picMkLst>
        </pc:picChg>
        <pc:picChg chg="mod">
          <ac:chgData name="Sigyn Blöndal" userId="S::sigyn@unicef.is::a25e8dbd-a270-4299-b251-b79f1442ef3e" providerId="AD" clId="Web-{13ED6E68-FAEF-CD7A-0295-5CD0D6BB7565}" dt="2024-04-15T14:34:01.746" v="13" actId="1076"/>
          <ac:picMkLst>
            <pc:docMk/>
            <pc:sldMk cId="1983413008" sldId="256"/>
            <ac:picMk id="8" creationId="{F6311A57-A90B-32CC-704B-80792028666E}"/>
          </ac:picMkLst>
        </pc:picChg>
      </pc:sldChg>
    </pc:docChg>
  </pc:docChgLst>
  <pc:docChgLst>
    <pc:chgData name="Eva Bjarnadóttir" userId="S::evab@unicef.is::857169d0-944b-4702-9363-c7d5516406e7" providerId="AD" clId="Web-{02DAC5D2-509C-1A6F-D9D8-77548D445C5E}"/>
    <pc:docChg chg="modSld">
      <pc:chgData name="Eva Bjarnadóttir" userId="S::evab@unicef.is::857169d0-944b-4702-9363-c7d5516406e7" providerId="AD" clId="Web-{02DAC5D2-509C-1A6F-D9D8-77548D445C5E}" dt="2024-04-15T15:59:17.861" v="76" actId="20577"/>
      <pc:docMkLst>
        <pc:docMk/>
      </pc:docMkLst>
      <pc:sldChg chg="modNotes">
        <pc:chgData name="Eva Bjarnadóttir" userId="S::evab@unicef.is::857169d0-944b-4702-9363-c7d5516406e7" providerId="AD" clId="Web-{02DAC5D2-509C-1A6F-D9D8-77548D445C5E}" dt="2024-04-15T15:54:12.068" v="26"/>
        <pc:sldMkLst>
          <pc:docMk/>
          <pc:sldMk cId="2783228930" sldId="274"/>
        </pc:sldMkLst>
      </pc:sldChg>
      <pc:sldChg chg="modSp">
        <pc:chgData name="Eva Bjarnadóttir" userId="S::evab@unicef.is::857169d0-944b-4702-9363-c7d5516406e7" providerId="AD" clId="Web-{02DAC5D2-509C-1A6F-D9D8-77548D445C5E}" dt="2024-04-15T15:59:17.861" v="76" actId="20577"/>
        <pc:sldMkLst>
          <pc:docMk/>
          <pc:sldMk cId="2542757981" sldId="277"/>
        </pc:sldMkLst>
        <pc:spChg chg="mod">
          <ac:chgData name="Eva Bjarnadóttir" userId="S::evab@unicef.is::857169d0-944b-4702-9363-c7d5516406e7" providerId="AD" clId="Web-{02DAC5D2-509C-1A6F-D9D8-77548D445C5E}" dt="2024-04-15T15:59:17.861" v="76" actId="20577"/>
          <ac:spMkLst>
            <pc:docMk/>
            <pc:sldMk cId="2542757981" sldId="277"/>
            <ac:spMk id="7" creationId="{27C458C2-9D55-BD31-8EC6-9CA34AC753EF}"/>
          </ac:spMkLst>
        </pc:spChg>
      </pc:sldChg>
      <pc:sldChg chg="modNotes">
        <pc:chgData name="Eva Bjarnadóttir" userId="S::evab@unicef.is::857169d0-944b-4702-9363-c7d5516406e7" providerId="AD" clId="Web-{02DAC5D2-509C-1A6F-D9D8-77548D445C5E}" dt="2024-04-15T15:56:51.293" v="61"/>
        <pc:sldMkLst>
          <pc:docMk/>
          <pc:sldMk cId="3024680331" sldId="278"/>
        </pc:sldMkLst>
      </pc:sldChg>
      <pc:sldChg chg="modNotes">
        <pc:chgData name="Eva Bjarnadóttir" userId="S::evab@unicef.is::857169d0-944b-4702-9363-c7d5516406e7" providerId="AD" clId="Web-{02DAC5D2-509C-1A6F-D9D8-77548D445C5E}" dt="2024-04-15T15:57:31.404" v="63"/>
        <pc:sldMkLst>
          <pc:docMk/>
          <pc:sldMk cId="1842167659" sldId="281"/>
        </pc:sldMkLst>
      </pc:sldChg>
    </pc:docChg>
  </pc:docChgLst>
  <pc:docChgLst>
    <pc:chgData name="Eva Bjarnadóttir" userId="S::evab@unicef.is::857169d0-944b-4702-9363-c7d5516406e7" providerId="AD" clId="Web-{F34D8876-48A2-3604-4A68-D527279DF5E8}"/>
    <pc:docChg chg="modSld">
      <pc:chgData name="Eva Bjarnadóttir" userId="S::evab@unicef.is::857169d0-944b-4702-9363-c7d5516406e7" providerId="AD" clId="Web-{F34D8876-48A2-3604-4A68-D527279DF5E8}" dt="2024-04-16T11:50:52.688" v="124"/>
      <pc:docMkLst>
        <pc:docMk/>
      </pc:docMkLst>
      <pc:sldChg chg="modNotes">
        <pc:chgData name="Eva Bjarnadóttir" userId="S::evab@unicef.is::857169d0-944b-4702-9363-c7d5516406e7" providerId="AD" clId="Web-{F34D8876-48A2-3604-4A68-D527279DF5E8}" dt="2024-04-16T11:50:52.688" v="124"/>
        <pc:sldMkLst>
          <pc:docMk/>
          <pc:sldMk cId="1135962532" sldId="271"/>
        </pc:sldMkLst>
      </pc:sldChg>
      <pc:sldChg chg="modNotes">
        <pc:chgData name="Eva Bjarnadóttir" userId="S::evab@unicef.is::857169d0-944b-4702-9363-c7d5516406e7" providerId="AD" clId="Web-{F34D8876-48A2-3604-4A68-D527279DF5E8}" dt="2024-04-16T11:49:06.184" v="99"/>
        <pc:sldMkLst>
          <pc:docMk/>
          <pc:sldMk cId="43279870" sldId="272"/>
        </pc:sldMkLst>
      </pc:sldChg>
      <pc:sldChg chg="modNotes">
        <pc:chgData name="Eva Bjarnadóttir" userId="S::evab@unicef.is::857169d0-944b-4702-9363-c7d5516406e7" providerId="AD" clId="Web-{F34D8876-48A2-3604-4A68-D527279DF5E8}" dt="2024-04-16T11:40:41.591" v="5"/>
        <pc:sldMkLst>
          <pc:docMk/>
          <pc:sldMk cId="436914531" sldId="273"/>
        </pc:sldMkLst>
      </pc:sldChg>
    </pc:docChg>
  </pc:docChgLst>
  <pc:docChgLst>
    <pc:chgData name="Gunnar Jarl Jónsson" userId="S::gunnarjarl@unicef.is::dddcdb24-7f1a-41a5-a163-43beeb6a9bca" providerId="AD" clId="Web-{29347A95-5FD1-834E-EEBD-C5FB6E97521C}"/>
    <pc:docChg chg="modSld">
      <pc:chgData name="Gunnar Jarl Jónsson" userId="S::gunnarjarl@unicef.is::dddcdb24-7f1a-41a5-a163-43beeb6a9bca" providerId="AD" clId="Web-{29347A95-5FD1-834E-EEBD-C5FB6E97521C}" dt="2024-04-12T09:45:35.151" v="0" actId="20577"/>
      <pc:docMkLst>
        <pc:docMk/>
      </pc:docMkLst>
      <pc:sldChg chg="modSp">
        <pc:chgData name="Gunnar Jarl Jónsson" userId="S::gunnarjarl@unicef.is::dddcdb24-7f1a-41a5-a163-43beeb6a9bca" providerId="AD" clId="Web-{29347A95-5FD1-834E-EEBD-C5FB6E97521C}" dt="2024-04-12T09:45:35.151" v="0" actId="20577"/>
        <pc:sldMkLst>
          <pc:docMk/>
          <pc:sldMk cId="449393172" sldId="288"/>
        </pc:sldMkLst>
        <pc:spChg chg="mod">
          <ac:chgData name="Gunnar Jarl Jónsson" userId="S::gunnarjarl@unicef.is::dddcdb24-7f1a-41a5-a163-43beeb6a9bca" providerId="AD" clId="Web-{29347A95-5FD1-834E-EEBD-C5FB6E97521C}" dt="2024-04-12T09:45:35.151" v="0" actId="20577"/>
          <ac:spMkLst>
            <pc:docMk/>
            <pc:sldMk cId="449393172" sldId="288"/>
            <ac:spMk id="8" creationId="{F6B56D00-3111-B32B-BC3B-94548DC03CE7}"/>
          </ac:spMkLst>
        </pc:spChg>
      </pc:sldChg>
    </pc:docChg>
  </pc:docChgLst>
  <pc:docChgLst>
    <pc:chgData name="Sigyn Blöndal" userId="S::sigyn@unicef.is::a25e8dbd-a270-4299-b251-b79f1442ef3e" providerId="AD" clId="Web-{4A9B49A7-E3AA-7296-010D-FCAD23C1C10C}"/>
    <pc:docChg chg="modSld">
      <pc:chgData name="Sigyn Blöndal" userId="S::sigyn@unicef.is::a25e8dbd-a270-4299-b251-b79f1442ef3e" providerId="AD" clId="Web-{4A9B49A7-E3AA-7296-010D-FCAD23C1C10C}" dt="2024-04-15T09:54:09.797" v="46" actId="20577"/>
      <pc:docMkLst>
        <pc:docMk/>
      </pc:docMkLst>
      <pc:sldChg chg="modSp">
        <pc:chgData name="Sigyn Blöndal" userId="S::sigyn@unicef.is::a25e8dbd-a270-4299-b251-b79f1442ef3e" providerId="AD" clId="Web-{4A9B49A7-E3AA-7296-010D-FCAD23C1C10C}" dt="2024-04-15T09:51:59.105" v="1" actId="20577"/>
        <pc:sldMkLst>
          <pc:docMk/>
          <pc:sldMk cId="1983413008" sldId="256"/>
        </pc:sldMkLst>
        <pc:spChg chg="mod">
          <ac:chgData name="Sigyn Blöndal" userId="S::sigyn@unicef.is::a25e8dbd-a270-4299-b251-b79f1442ef3e" providerId="AD" clId="Web-{4A9B49A7-E3AA-7296-010D-FCAD23C1C10C}" dt="2024-04-15T09:51:59.105" v="1" actId="20577"/>
          <ac:spMkLst>
            <pc:docMk/>
            <pc:sldMk cId="1983413008" sldId="256"/>
            <ac:spMk id="6" creationId="{873C176D-21BB-358A-AE34-15B11B0F4C76}"/>
          </ac:spMkLst>
        </pc:spChg>
      </pc:sldChg>
      <pc:sldChg chg="modSp">
        <pc:chgData name="Sigyn Blöndal" userId="S::sigyn@unicef.is::a25e8dbd-a270-4299-b251-b79f1442ef3e" providerId="AD" clId="Web-{4A9B49A7-E3AA-7296-010D-FCAD23C1C10C}" dt="2024-04-15T09:52:53.091" v="43" actId="20577"/>
        <pc:sldMkLst>
          <pc:docMk/>
          <pc:sldMk cId="35081429" sldId="276"/>
        </pc:sldMkLst>
        <pc:spChg chg="mod">
          <ac:chgData name="Sigyn Blöndal" userId="S::sigyn@unicef.is::a25e8dbd-a270-4299-b251-b79f1442ef3e" providerId="AD" clId="Web-{4A9B49A7-E3AA-7296-010D-FCAD23C1C10C}" dt="2024-04-15T09:52:53.091" v="43" actId="20577"/>
          <ac:spMkLst>
            <pc:docMk/>
            <pc:sldMk cId="35081429" sldId="276"/>
            <ac:spMk id="3" creationId="{AB91C948-0C15-7271-BD7A-9A32CC481C4F}"/>
          </ac:spMkLst>
        </pc:spChg>
      </pc:sldChg>
      <pc:sldChg chg="modSp">
        <pc:chgData name="Sigyn Blöndal" userId="S::sigyn@unicef.is::a25e8dbd-a270-4299-b251-b79f1442ef3e" providerId="AD" clId="Web-{4A9B49A7-E3AA-7296-010D-FCAD23C1C10C}" dt="2024-04-15T09:54:09.797" v="46" actId="20577"/>
        <pc:sldMkLst>
          <pc:docMk/>
          <pc:sldMk cId="2797609292" sldId="286"/>
        </pc:sldMkLst>
        <pc:spChg chg="mod">
          <ac:chgData name="Sigyn Blöndal" userId="S::sigyn@unicef.is::a25e8dbd-a270-4299-b251-b79f1442ef3e" providerId="AD" clId="Web-{4A9B49A7-E3AA-7296-010D-FCAD23C1C10C}" dt="2024-04-15T09:54:09.797" v="46" actId="20577"/>
          <ac:spMkLst>
            <pc:docMk/>
            <pc:sldMk cId="2797609292" sldId="286"/>
            <ac:spMk id="3" creationId="{6C10A08D-5CE6-2C5C-7BB6-3F1563BB311A}"/>
          </ac:spMkLst>
        </pc:spChg>
      </pc:sldChg>
    </pc:docChg>
  </pc:docChgLst>
</pc:chgInfo>
</file>

<file path=ppt/comments/modernComment_101_DE963E7A.xml><?xml version="1.0" encoding="utf-8"?>
<p188:cmLst xmlns:a="http://schemas.openxmlformats.org/drawingml/2006/main" xmlns:r="http://schemas.openxmlformats.org/officeDocument/2006/relationships" xmlns:p188="http://schemas.microsoft.com/office/powerpoint/2018/8/main">
  <p188:cm id="{57B87AA2-8E7C-46E4-AD3D-71DD6F55BBF8}" authorId="{D0A72A63-90F5-A0A3-047B-9E59C076EB0F}" status="resolved" created="2024-03-21T16:09:25.936"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264">
        <ac:context len="570" hash="3610388541"/>
      </ac:txMk>
    </ac:txMkLst>
    <p188:pos x="3459078" y="1624263"/>
    <p188:txBody>
      <a:bodyPr/>
      <a:lstStyle/>
      <a:p>
        <a:r>
          <a:rPr lang="en-US"/>
          <a:t>réttindi barna</a:t>
        </a:r>
      </a:p>
    </p188:txBody>
    <p188:extLst>
      <p:ext xmlns:p="http://schemas.openxmlformats.org/presentationml/2006/main" uri="{57CB4572-C831-44C2-8A1C-0ADB6CCDFE69}">
        <p223:reactions xmlns:p223="http://schemas.microsoft.com/office/powerpoint/2022/03/main">
          <p223:rxn type="👍">
            <p223:instance time="2024-03-22T09:17:06.850" authorId="{8B1423BC-B11F-41B9-3BED-9A61418718B4}"/>
          </p223:rxn>
        </p223:reactions>
      </p:ext>
    </p188:extLst>
  </p188:cm>
  <p188:cm id="{14363383-2C01-4FF9-BF38-E9DB9870CBF8}" authorId="{D0A72A63-90F5-A0A3-047B-9E59C076EB0F}" status="resolved" created="2024-03-21T16:10:04.953"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351">
        <ac:context len="570" hash="3610388541"/>
      </ac:txMk>
    </ac:txMkLst>
    <p188:pos x="3699710" y="2887578"/>
    <p188:txBody>
      <a:bodyPr/>
      <a:lstStyle/>
      <a:p>
        <a:r>
          <a:rPr lang="en-US"/>
          <a:t>við fullorðna fólkið</a:t>
        </a:r>
      </a:p>
    </p188:txBody>
    <p188:extLst>
      <p:ext xmlns:p="http://schemas.openxmlformats.org/presentationml/2006/main" uri="{57CB4572-C831-44C2-8A1C-0ADB6CCDFE69}">
        <p223:reactions xmlns:p223="http://schemas.microsoft.com/office/powerpoint/2022/03/main">
          <p223:rxn type="👍">
            <p223:instance time="2024-03-22T09:17:06.288" authorId="{8B1423BC-B11F-41B9-3BED-9A61418718B4}"/>
          </p223:rxn>
        </p223:reactions>
      </p:ext>
    </p188:extLst>
  </p188:cm>
  <p188:cm id="{CF4DED19-8725-4CA6-86BE-52D657B00E2F}" authorId="{D0A72A63-90F5-A0A3-047B-9E59C076EB0F}" status="resolved" created="2024-03-21T16:10:24.344"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816">
        <ac:context len="1216" hash="2479219309"/>
      </ac:txMk>
    </ac:txMkLst>
    <p188:pos x="5835315" y="3970421"/>
    <p188:txBody>
      <a:bodyPr/>
      <a:lstStyle/>
      <a:p>
        <a:r>
          <a:rPr lang="en-US"/>
          <a:t>þau geri</a:t>
        </a:r>
      </a:p>
    </p188:txBody>
    <p188:extLst>
      <p:ext xmlns:p="http://schemas.openxmlformats.org/presentationml/2006/main" uri="{57CB4572-C831-44C2-8A1C-0ADB6CCDFE69}">
        <p223:reactions xmlns:p223="http://schemas.microsoft.com/office/powerpoint/2022/03/main">
          <p223:rxn type="👍">
            <p223:instance time="2024-03-22T09:17:05.328" authorId="{8B1423BC-B11F-41B9-3BED-9A61418718B4}"/>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3100A-B56D-4ABF-AE9F-91A418A1B557}" type="datetimeFigureOut">
              <a:rPr lang="is-IS" smtClean="0"/>
              <a:t>16.4.2024</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CCF95-B760-4383-AFD8-A595AEB9A055}" type="slidenum">
              <a:rPr lang="is-IS" smtClean="0"/>
              <a:t>‹#›</a:t>
            </a:fld>
            <a:endParaRPr lang="is-IS"/>
          </a:p>
        </p:txBody>
      </p:sp>
    </p:spTree>
    <p:extLst>
      <p:ext uri="{BB962C8B-B14F-4D97-AF65-F5344CB8AC3E}">
        <p14:creationId xmlns:p14="http://schemas.microsoft.com/office/powerpoint/2010/main" val="223320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arnasattmali.i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a:t>
            </a:fld>
            <a:endParaRPr lang="is-IS"/>
          </a:p>
        </p:txBody>
      </p:sp>
    </p:spTree>
    <p:extLst>
      <p:ext uri="{BB962C8B-B14F-4D97-AF65-F5344CB8AC3E}">
        <p14:creationId xmlns:p14="http://schemas.microsoft.com/office/powerpoint/2010/main" val="415053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Dæmi</a:t>
            </a:r>
            <a:r>
              <a:rPr lang="en-US" dirty="0">
                <a:latin typeface="Calibri"/>
                <a:ea typeface="Calibri"/>
                <a:cs typeface="Calibri"/>
              </a:rPr>
              <a:t> um </a:t>
            </a:r>
            <a:r>
              <a:rPr lang="en-US" dirty="0" err="1">
                <a:latin typeface="Calibri"/>
                <a:ea typeface="Calibri"/>
                <a:cs typeface="Calibri"/>
              </a:rPr>
              <a:t>greinar</a:t>
            </a:r>
            <a:r>
              <a:rPr lang="en-US" dirty="0">
                <a:latin typeface="Calibri"/>
                <a:ea typeface="Calibri"/>
                <a:cs typeface="Calibri"/>
              </a:rPr>
              <a:t> </a:t>
            </a:r>
            <a:r>
              <a:rPr lang="en-US" dirty="0" err="1">
                <a:latin typeface="Calibri"/>
                <a:ea typeface="Calibri"/>
                <a:cs typeface="Calibri"/>
              </a:rPr>
              <a:t>sem</a:t>
            </a:r>
            <a:r>
              <a:rPr lang="en-US" dirty="0">
                <a:latin typeface="Calibri"/>
                <a:ea typeface="Calibri"/>
                <a:cs typeface="Calibri"/>
              </a:rPr>
              <a:t> </a:t>
            </a:r>
            <a:r>
              <a:rPr lang="en-US" dirty="0" err="1">
                <a:latin typeface="Calibri"/>
                <a:ea typeface="Calibri"/>
                <a:cs typeface="Calibri"/>
              </a:rPr>
              <a:t>skoða</a:t>
            </a:r>
            <a:r>
              <a:rPr lang="en-US" dirty="0">
                <a:latin typeface="Calibri"/>
                <a:ea typeface="Calibri"/>
                <a:cs typeface="Calibri"/>
              </a:rPr>
              <a:t> </a:t>
            </a:r>
            <a:r>
              <a:rPr lang="en-US" dirty="0" err="1">
                <a:latin typeface="Calibri"/>
                <a:ea typeface="Calibri"/>
                <a:cs typeface="Calibri"/>
              </a:rPr>
              <a:t>má</a:t>
            </a:r>
            <a:r>
              <a:rPr lang="en-US" dirty="0">
                <a:latin typeface="Calibri"/>
                <a:ea typeface="Calibri"/>
                <a:cs typeface="Calibri"/>
              </a:rPr>
              <a:t> </a:t>
            </a:r>
            <a:r>
              <a:rPr lang="en-US" dirty="0" err="1">
                <a:latin typeface="Calibri"/>
                <a:ea typeface="Calibri"/>
                <a:cs typeface="Calibri"/>
              </a:rPr>
              <a:t>sérstaklega</a:t>
            </a:r>
            <a:r>
              <a:rPr lang="en-US" dirty="0">
                <a:latin typeface="Calibri"/>
                <a:ea typeface="Calibri"/>
                <a:cs typeface="Calibri"/>
              </a:rPr>
              <a:t> </a:t>
            </a:r>
            <a:r>
              <a:rPr lang="en-US" dirty="0" err="1">
                <a:latin typeface="Calibri"/>
                <a:ea typeface="Calibri"/>
                <a:cs typeface="Calibri"/>
              </a:rPr>
              <a:t>með</a:t>
            </a:r>
            <a:r>
              <a:rPr lang="en-US" dirty="0">
                <a:latin typeface="Calibri"/>
                <a:ea typeface="Calibri"/>
                <a:cs typeface="Calibri"/>
              </a:rPr>
              <a:t> </a:t>
            </a:r>
            <a:r>
              <a:rPr lang="en-US" dirty="0" err="1">
                <a:latin typeface="Calibri"/>
                <a:ea typeface="Calibri"/>
                <a:cs typeface="Calibri"/>
              </a:rPr>
              <a:t>börnunum</a:t>
            </a:r>
            <a:r>
              <a:rPr lang="en-US" dirty="0">
                <a:latin typeface="Calibri"/>
                <a:ea typeface="Calibri"/>
                <a:cs typeface="Calibri"/>
              </a:rPr>
              <a:t>. </a:t>
            </a:r>
            <a:r>
              <a:rPr lang="en-US" dirty="0" err="1">
                <a:latin typeface="Calibri"/>
                <a:ea typeface="Calibri"/>
                <a:cs typeface="Calibri"/>
              </a:rPr>
              <a:t>Auðvelt</a:t>
            </a:r>
            <a:r>
              <a:rPr lang="en-US" dirty="0">
                <a:latin typeface="Calibri"/>
                <a:ea typeface="Calibri"/>
                <a:cs typeface="Calibri"/>
              </a:rPr>
              <a:t> er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tengja</a:t>
            </a:r>
            <a:r>
              <a:rPr lang="en-US" dirty="0">
                <a:latin typeface="Calibri"/>
                <a:ea typeface="Calibri"/>
                <a:cs typeface="Calibri"/>
              </a:rPr>
              <a:t> </a:t>
            </a:r>
            <a:r>
              <a:rPr lang="en-US" dirty="0" err="1">
                <a:latin typeface="Calibri"/>
                <a:ea typeface="Calibri"/>
                <a:cs typeface="Calibri"/>
              </a:rPr>
              <a:t>þessi</a:t>
            </a:r>
            <a:r>
              <a:rPr lang="en-US" dirty="0">
                <a:latin typeface="Calibri"/>
                <a:ea typeface="Calibri"/>
                <a:cs typeface="Calibri"/>
              </a:rPr>
              <a:t> </a:t>
            </a:r>
            <a:r>
              <a:rPr lang="en-US" dirty="0" err="1">
                <a:latin typeface="Calibri"/>
                <a:ea typeface="Calibri"/>
                <a:cs typeface="Calibri"/>
              </a:rPr>
              <a:t>réttindi</a:t>
            </a:r>
            <a:r>
              <a:rPr lang="en-US" dirty="0">
                <a:latin typeface="Calibri"/>
                <a:ea typeface="Calibri"/>
                <a:cs typeface="Calibri"/>
              </a:rPr>
              <a:t> </a:t>
            </a:r>
            <a:r>
              <a:rPr lang="en-US" dirty="0" err="1">
                <a:latin typeface="Calibri"/>
                <a:ea typeface="Calibri"/>
                <a:cs typeface="Calibri"/>
              </a:rPr>
              <a:t>við</a:t>
            </a:r>
            <a:r>
              <a:rPr lang="en-US" dirty="0">
                <a:latin typeface="Calibri"/>
                <a:ea typeface="Calibri"/>
                <a:cs typeface="Calibri"/>
              </a:rPr>
              <a:t> </a:t>
            </a:r>
            <a:r>
              <a:rPr lang="en-US" dirty="0" err="1">
                <a:latin typeface="Calibri"/>
                <a:ea typeface="Calibri"/>
                <a:cs typeface="Calibri"/>
              </a:rPr>
              <a:t>heimsmarkmiðin</a:t>
            </a:r>
            <a:r>
              <a:rPr lang="en-US" dirty="0">
                <a:latin typeface="Calibri"/>
                <a:ea typeface="Calibri"/>
                <a:cs typeface="Calibri"/>
              </a:rPr>
              <a:t> í </a:t>
            </a:r>
            <a:r>
              <a:rPr lang="en-US" dirty="0" err="1">
                <a:latin typeface="Calibri"/>
                <a:ea typeface="Calibri"/>
                <a:cs typeface="Calibri"/>
              </a:rPr>
              <a:t>framhaldinu</a:t>
            </a:r>
            <a:r>
              <a:rPr lang="en-US" dirty="0">
                <a:latin typeface="Calibri"/>
                <a:ea typeface="Calibri"/>
                <a:cs typeface="Calibri"/>
              </a:rPr>
              <a:t>.</a:t>
            </a:r>
          </a:p>
          <a:p>
            <a:endParaRPr lang="en-US">
              <a:latin typeface="Calibri"/>
              <a:ea typeface="Calibri"/>
              <a:cs typeface="Calibri"/>
            </a:endParaRPr>
          </a:p>
          <a:p>
            <a:r>
              <a:rPr lang="is-IS" dirty="0"/>
              <a:t>Í Barnasáttmálanum eru greinar þar sem stendur t.d. að:</a:t>
            </a:r>
            <a:endParaRPr lang="en-US" dirty="0"/>
          </a:p>
          <a:p>
            <a:pPr marL="171450" indent="-171450">
              <a:buFont typeface="Arial"/>
              <a:buChar char="•"/>
            </a:pPr>
            <a:r>
              <a:rPr lang="is-IS" dirty="0"/>
              <a:t>öll börn í heiminum séu jöfn og eigi rétt á því að vera eins og þau eru (2.gr)</a:t>
            </a:r>
            <a:endParaRPr lang="en-US" dirty="0"/>
          </a:p>
          <a:p>
            <a:pPr marL="171450" indent="-171450">
              <a:buFont typeface="Arial"/>
              <a:buChar char="•"/>
            </a:pPr>
            <a:r>
              <a:rPr lang="is-IS" dirty="0"/>
              <a:t>öll börn eigi rétt á að segja sína skoðun og að fullorðnir eigi að hlusta og taka mark á því sem börn segja (12.gr) </a:t>
            </a:r>
            <a:endParaRPr lang="en-US"/>
          </a:p>
          <a:p>
            <a:pPr marL="171450" indent="-171450">
              <a:buFont typeface="Arial"/>
              <a:buChar char="•"/>
            </a:pPr>
            <a:r>
              <a:rPr lang="is-IS" dirty="0"/>
              <a:t>öll börn eigi rétt á hreinu vatni (24.gr) </a:t>
            </a:r>
            <a:endParaRPr lang="en-US"/>
          </a:p>
          <a:p>
            <a:pPr marL="171450" indent="-171450">
              <a:buFont typeface="Arial"/>
              <a:buChar char="•"/>
            </a:pPr>
            <a:r>
              <a:rPr lang="is-IS" dirty="0"/>
              <a:t>öll börn eigi rétt á húsnæði, mat, fötum (27. gr) </a:t>
            </a:r>
            <a:endParaRPr lang="en-US"/>
          </a:p>
          <a:p>
            <a:pPr marL="171450" indent="-171450">
              <a:buFont typeface="Arial"/>
              <a:buChar char="•"/>
            </a:pPr>
            <a:r>
              <a:rPr lang="is-IS" dirty="0"/>
              <a:t>öll börn eigi rétt á að fara í skóla og að mennta sig (28. gr) </a:t>
            </a:r>
            <a:endParaRPr lang="en-US" dirty="0"/>
          </a:p>
          <a:p>
            <a:pPr marL="171450" indent="-171450">
              <a:buFont typeface="Arial"/>
              <a:buChar char="•"/>
            </a:pPr>
            <a:r>
              <a:rPr lang="is-IS" dirty="0"/>
              <a:t>öll börn eigi rétt á að hvíla sig og leika sér (31. gr) </a:t>
            </a:r>
            <a:endParaRPr lang="en-US"/>
          </a:p>
          <a:p>
            <a:pPr marL="171450" indent="-171450">
              <a:buFont typeface="Arial"/>
              <a:buChar char="•"/>
            </a:pPr>
            <a:r>
              <a:rPr lang="is-IS" dirty="0"/>
              <a:t>fullorðnir eigi alltaf að gera það sem er best fyrir barnið (3.gr)</a:t>
            </a:r>
            <a:endParaRPr lang="en-US" dirty="0"/>
          </a:p>
          <a:p>
            <a:pPr marL="171450" indent="-171450">
              <a:buFont typeface="Arial"/>
              <a:buChar char="•"/>
            </a:pPr>
            <a:endParaRPr lang="is-IS" b="1"/>
          </a:p>
          <a:p>
            <a:r>
              <a:rPr lang="is-IS" b="1" dirty="0"/>
              <a:t>Ef þú vilt kynna þér Barnasáttmálann nánar þá bendum við rafrænt námskeið UNICEF hér:</a:t>
            </a:r>
          </a:p>
          <a:p>
            <a:r>
              <a:rPr lang="is-IS" b="1" dirty="0"/>
              <a:t>https://www.youtube.com/watch?v=71AMWFaTr3Q&amp;list=PLmoSvq6M6wmqd3yi91yoFGCEI5091p8SR&amp;pp=iAQB</a:t>
            </a:r>
          </a:p>
        </p:txBody>
      </p:sp>
      <p:sp>
        <p:nvSpPr>
          <p:cNvPr id="4" name="Slide Number Placeholder 3"/>
          <p:cNvSpPr>
            <a:spLocks noGrp="1"/>
          </p:cNvSpPr>
          <p:nvPr>
            <p:ph type="sldNum" sz="quarter" idx="5"/>
          </p:nvPr>
        </p:nvSpPr>
        <p:spPr/>
        <p:txBody>
          <a:bodyPr/>
          <a:lstStyle/>
          <a:p>
            <a:fld id="{682CCF95-B760-4383-AFD8-A595AEB9A055}" type="slidenum">
              <a:rPr lang="is-IS" smtClean="0"/>
              <a:t>10</a:t>
            </a:fld>
            <a:endParaRPr lang="is-IS"/>
          </a:p>
        </p:txBody>
      </p:sp>
    </p:spTree>
    <p:extLst>
      <p:ext uri="{BB962C8B-B14F-4D97-AF65-F5344CB8AC3E}">
        <p14:creationId xmlns:p14="http://schemas.microsoft.com/office/powerpoint/2010/main" val="384597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Hvað</a:t>
            </a:r>
            <a:r>
              <a:rPr lang="en-US"/>
              <a:t> </a:t>
            </a:r>
            <a:r>
              <a:rPr lang="en-US" err="1"/>
              <a:t>eru</a:t>
            </a:r>
            <a:r>
              <a:rPr lang="en-US"/>
              <a:t> </a:t>
            </a:r>
            <a:r>
              <a:rPr lang="en-US" err="1"/>
              <a:t>loftlagsbreytingar</a:t>
            </a:r>
            <a:r>
              <a:rPr lang="en-US"/>
              <a:t>?</a:t>
            </a:r>
          </a:p>
          <a:p>
            <a:r>
              <a:rPr lang="en-US" err="1"/>
              <a:t>Stutta</a:t>
            </a:r>
            <a:r>
              <a:rPr lang="en-US"/>
              <a:t> </a:t>
            </a:r>
            <a:r>
              <a:rPr lang="en-US" err="1"/>
              <a:t>svarið</a:t>
            </a:r>
            <a:r>
              <a:rPr lang="en-US"/>
              <a:t> er: </a:t>
            </a:r>
            <a:r>
              <a:rPr lang="en-US" err="1"/>
              <a:t>Breytingar</a:t>
            </a:r>
            <a:r>
              <a:rPr lang="en-US"/>
              <a:t> á </a:t>
            </a:r>
            <a:r>
              <a:rPr lang="en-US" err="1"/>
              <a:t>loftslagi</a:t>
            </a:r>
            <a:r>
              <a:rPr lang="en-US"/>
              <a:t> </a:t>
            </a:r>
            <a:r>
              <a:rPr lang="en-US" err="1"/>
              <a:t>af</a:t>
            </a:r>
            <a:r>
              <a:rPr lang="en-US"/>
              <a:t> </a:t>
            </a:r>
            <a:r>
              <a:rPr lang="en-US" err="1"/>
              <a:t>mannavöldum</a:t>
            </a:r>
            <a:r>
              <a:rPr lang="en-US"/>
              <a:t>.</a:t>
            </a:r>
          </a:p>
          <a:p>
            <a:endParaRPr lang="en-US"/>
          </a:p>
          <a:p>
            <a:r>
              <a:rPr lang="en-US" err="1"/>
              <a:t>Loftslag</a:t>
            </a:r>
            <a:r>
              <a:rPr lang="en-US"/>
              <a:t> fer </a:t>
            </a:r>
            <a:r>
              <a:rPr lang="en-US" err="1"/>
              <a:t>hlýnandi</a:t>
            </a:r>
            <a:r>
              <a:rPr lang="en-US"/>
              <a:t> um </a:t>
            </a:r>
            <a:r>
              <a:rPr lang="en-US" err="1"/>
              <a:t>allan</a:t>
            </a:r>
            <a:r>
              <a:rPr lang="en-US"/>
              <a:t> </a:t>
            </a:r>
            <a:r>
              <a:rPr lang="en-US" err="1"/>
              <a:t>heim</a:t>
            </a:r>
            <a:r>
              <a:rPr lang="en-US"/>
              <a:t>. </a:t>
            </a:r>
            <a:r>
              <a:rPr lang="en-US" err="1"/>
              <a:t>Áhrifin</a:t>
            </a:r>
            <a:r>
              <a:rPr lang="en-US"/>
              <a:t> </a:t>
            </a:r>
            <a:r>
              <a:rPr lang="en-US" err="1"/>
              <a:t>eru</a:t>
            </a:r>
            <a:r>
              <a:rPr lang="en-US"/>
              <a:t> </a:t>
            </a:r>
            <a:r>
              <a:rPr lang="en-US" err="1"/>
              <a:t>víðtæk</a:t>
            </a:r>
            <a:r>
              <a:rPr lang="en-US"/>
              <a:t> </a:t>
            </a:r>
            <a:r>
              <a:rPr lang="en-US" err="1"/>
              <a:t>og</a:t>
            </a:r>
            <a:r>
              <a:rPr lang="en-US"/>
              <a:t> </a:t>
            </a:r>
            <a:r>
              <a:rPr lang="en-US" err="1"/>
              <a:t>birtast</a:t>
            </a:r>
            <a:r>
              <a:rPr lang="en-US"/>
              <a:t> </a:t>
            </a:r>
            <a:r>
              <a:rPr lang="en-US" err="1"/>
              <a:t>m.a.</a:t>
            </a:r>
            <a:r>
              <a:rPr lang="en-US"/>
              <a:t> í </a:t>
            </a:r>
            <a:r>
              <a:rPr lang="en-US" err="1"/>
              <a:t>bráðnun</a:t>
            </a:r>
            <a:r>
              <a:rPr lang="en-US"/>
              <a:t> </a:t>
            </a:r>
            <a:r>
              <a:rPr lang="en-US" err="1"/>
              <a:t>hafíss</a:t>
            </a:r>
            <a:r>
              <a:rPr lang="en-US"/>
              <a:t> </a:t>
            </a:r>
            <a:r>
              <a:rPr lang="en-US" err="1"/>
              <a:t>og</a:t>
            </a:r>
            <a:r>
              <a:rPr lang="en-US"/>
              <a:t> </a:t>
            </a:r>
            <a:r>
              <a:rPr lang="en-US" err="1"/>
              <a:t>jökla</a:t>
            </a:r>
            <a:r>
              <a:rPr lang="en-US"/>
              <a:t>, </a:t>
            </a:r>
            <a:r>
              <a:rPr lang="en-US" err="1"/>
              <a:t>hækkun</a:t>
            </a:r>
            <a:r>
              <a:rPr lang="en-US"/>
              <a:t> </a:t>
            </a:r>
            <a:r>
              <a:rPr lang="en-US" err="1"/>
              <a:t>sjávarborðs</a:t>
            </a:r>
            <a:r>
              <a:rPr lang="en-US"/>
              <a:t> </a:t>
            </a:r>
            <a:r>
              <a:rPr lang="en-US" err="1"/>
              <a:t>og</a:t>
            </a:r>
            <a:r>
              <a:rPr lang="en-US"/>
              <a:t> </a:t>
            </a:r>
            <a:r>
              <a:rPr lang="en-US" err="1"/>
              <a:t>súrnun</a:t>
            </a:r>
            <a:r>
              <a:rPr lang="en-US"/>
              <a:t> </a:t>
            </a:r>
            <a:r>
              <a:rPr lang="en-US" err="1"/>
              <a:t>heimshafanna</a:t>
            </a:r>
            <a:r>
              <a:rPr lang="en-US"/>
              <a:t>. </a:t>
            </a:r>
            <a:r>
              <a:rPr lang="en-US" err="1"/>
              <a:t>Ástæða</a:t>
            </a:r>
            <a:r>
              <a:rPr lang="en-US"/>
              <a:t> </a:t>
            </a:r>
            <a:r>
              <a:rPr lang="en-US" err="1"/>
              <a:t>hlýnunarinnar</a:t>
            </a:r>
            <a:r>
              <a:rPr lang="en-US"/>
              <a:t> er </a:t>
            </a:r>
            <a:r>
              <a:rPr lang="en-US" err="1"/>
              <a:t>fyrst</a:t>
            </a:r>
            <a:r>
              <a:rPr lang="en-US"/>
              <a:t> </a:t>
            </a:r>
            <a:r>
              <a:rPr lang="en-US" err="1"/>
              <a:t>og</a:t>
            </a:r>
            <a:r>
              <a:rPr lang="en-US"/>
              <a:t> </a:t>
            </a:r>
            <a:r>
              <a:rPr lang="en-US" err="1"/>
              <a:t>fremst</a:t>
            </a:r>
            <a:r>
              <a:rPr lang="en-US"/>
              <a:t> </a:t>
            </a:r>
            <a:r>
              <a:rPr lang="en-US" err="1"/>
              <a:t>aukinn</a:t>
            </a:r>
            <a:r>
              <a:rPr lang="en-US"/>
              <a:t> </a:t>
            </a:r>
            <a:r>
              <a:rPr lang="en-US" err="1"/>
              <a:t>styrkur</a:t>
            </a:r>
            <a:r>
              <a:rPr lang="en-US"/>
              <a:t> </a:t>
            </a:r>
            <a:r>
              <a:rPr lang="en-US" err="1"/>
              <a:t>svokallaðra</a:t>
            </a:r>
            <a:r>
              <a:rPr lang="en-US"/>
              <a:t> </a:t>
            </a:r>
            <a:r>
              <a:rPr lang="en-US" err="1"/>
              <a:t>gróðurhúsalofttegunda</a:t>
            </a:r>
            <a:r>
              <a:rPr lang="en-US"/>
              <a:t> í </a:t>
            </a:r>
            <a:r>
              <a:rPr lang="en-US" err="1"/>
              <a:t>lofthjúpnum</a:t>
            </a:r>
            <a:r>
              <a:rPr lang="en-US"/>
              <a:t>. </a:t>
            </a:r>
            <a:r>
              <a:rPr lang="en-US" err="1"/>
              <a:t>Aukningin</a:t>
            </a:r>
            <a:r>
              <a:rPr lang="en-US"/>
              <a:t> er </a:t>
            </a:r>
            <a:r>
              <a:rPr lang="en-US" err="1"/>
              <a:t>af</a:t>
            </a:r>
            <a:r>
              <a:rPr lang="en-US"/>
              <a:t> </a:t>
            </a:r>
            <a:r>
              <a:rPr lang="en-US" err="1"/>
              <a:t>mannavöldum</a:t>
            </a:r>
            <a:r>
              <a:rPr lang="en-US"/>
              <a:t> </a:t>
            </a:r>
            <a:r>
              <a:rPr lang="en-US" err="1"/>
              <a:t>og</a:t>
            </a:r>
            <a:r>
              <a:rPr lang="en-US"/>
              <a:t> </a:t>
            </a:r>
            <a:r>
              <a:rPr lang="en-US" err="1"/>
              <a:t>stafar</a:t>
            </a:r>
            <a:r>
              <a:rPr lang="en-US"/>
              <a:t> </a:t>
            </a:r>
            <a:r>
              <a:rPr lang="en-US" err="1"/>
              <a:t>einkum</a:t>
            </a:r>
            <a:r>
              <a:rPr lang="en-US"/>
              <a:t> </a:t>
            </a:r>
            <a:r>
              <a:rPr lang="en-US" err="1"/>
              <a:t>af</a:t>
            </a:r>
            <a:r>
              <a:rPr lang="en-US"/>
              <a:t> </a:t>
            </a:r>
            <a:r>
              <a:rPr lang="en-US" err="1"/>
              <a:t>bruna</a:t>
            </a:r>
            <a:r>
              <a:rPr lang="en-US"/>
              <a:t> á </a:t>
            </a:r>
            <a:r>
              <a:rPr lang="en-US" err="1"/>
              <a:t>kolum</a:t>
            </a:r>
            <a:r>
              <a:rPr lang="en-US"/>
              <a:t> </a:t>
            </a:r>
            <a:r>
              <a:rPr lang="en-US" err="1"/>
              <a:t>og</a:t>
            </a:r>
            <a:r>
              <a:rPr lang="en-US"/>
              <a:t> </a:t>
            </a:r>
            <a:r>
              <a:rPr lang="en-US" err="1"/>
              <a:t>olíu</a:t>
            </a:r>
            <a:r>
              <a:rPr lang="en-US"/>
              <a:t>, </a:t>
            </a:r>
            <a:r>
              <a:rPr lang="en-US" err="1"/>
              <a:t>minni</a:t>
            </a:r>
            <a:r>
              <a:rPr lang="en-US"/>
              <a:t> </a:t>
            </a:r>
            <a:r>
              <a:rPr lang="en-US" err="1"/>
              <a:t>bindingu</a:t>
            </a:r>
            <a:r>
              <a:rPr lang="en-US"/>
              <a:t> </a:t>
            </a:r>
            <a:r>
              <a:rPr lang="en-US" err="1"/>
              <a:t>koltvísýrings</a:t>
            </a:r>
            <a:r>
              <a:rPr lang="en-US"/>
              <a:t> </a:t>
            </a:r>
            <a:r>
              <a:rPr lang="en-US" err="1"/>
              <a:t>vegna</a:t>
            </a:r>
            <a:r>
              <a:rPr lang="en-US"/>
              <a:t> </a:t>
            </a:r>
            <a:r>
              <a:rPr lang="en-US" err="1"/>
              <a:t>gróðureyðingar</a:t>
            </a:r>
            <a:r>
              <a:rPr lang="en-US"/>
              <a:t> </a:t>
            </a:r>
            <a:r>
              <a:rPr lang="en-US" err="1"/>
              <a:t>og</a:t>
            </a:r>
            <a:r>
              <a:rPr lang="en-US"/>
              <a:t> </a:t>
            </a:r>
            <a:r>
              <a:rPr lang="en-US" err="1"/>
              <a:t>losun</a:t>
            </a:r>
            <a:r>
              <a:rPr lang="en-US"/>
              <a:t> </a:t>
            </a:r>
            <a:r>
              <a:rPr lang="en-US" err="1"/>
              <a:t>metans</a:t>
            </a:r>
            <a:r>
              <a:rPr lang="en-US"/>
              <a:t> í </a:t>
            </a:r>
            <a:r>
              <a:rPr lang="en-US" err="1"/>
              <a:t>landbúnaði</a:t>
            </a:r>
            <a:r>
              <a:rPr lang="en-US"/>
              <a:t>.</a:t>
            </a:r>
          </a:p>
          <a:p>
            <a:endParaRPr lang="en-US"/>
          </a:p>
          <a:p>
            <a:r>
              <a:rPr lang="en-US" err="1"/>
              <a:t>Það</a:t>
            </a:r>
            <a:r>
              <a:rPr lang="en-US"/>
              <a:t> er </a:t>
            </a:r>
            <a:r>
              <a:rPr lang="en-US" err="1"/>
              <a:t>óhætt</a:t>
            </a:r>
            <a:r>
              <a:rPr lang="en-US"/>
              <a:t> </a:t>
            </a:r>
            <a:r>
              <a:rPr lang="en-US" err="1"/>
              <a:t>að</a:t>
            </a:r>
            <a:r>
              <a:rPr lang="en-US"/>
              <a:t> </a:t>
            </a:r>
            <a:r>
              <a:rPr lang="en-US" err="1"/>
              <a:t>segja</a:t>
            </a:r>
            <a:r>
              <a:rPr lang="en-US"/>
              <a:t> </a:t>
            </a:r>
            <a:r>
              <a:rPr lang="en-US" err="1"/>
              <a:t>að</a:t>
            </a:r>
            <a:r>
              <a:rPr lang="en-US"/>
              <a:t> </a:t>
            </a:r>
            <a:r>
              <a:rPr lang="en-US" err="1"/>
              <a:t>loftslagsbreytingar</a:t>
            </a:r>
            <a:r>
              <a:rPr lang="en-US"/>
              <a:t> </a:t>
            </a:r>
            <a:r>
              <a:rPr lang="en-US" err="1"/>
              <a:t>séu</a:t>
            </a:r>
            <a:r>
              <a:rPr lang="en-US"/>
              <a:t> </a:t>
            </a:r>
            <a:r>
              <a:rPr lang="en-US" err="1"/>
              <a:t>ein</a:t>
            </a:r>
            <a:r>
              <a:rPr lang="en-US"/>
              <a:t> </a:t>
            </a:r>
            <a:r>
              <a:rPr lang="en-US" err="1"/>
              <a:t>mesta</a:t>
            </a:r>
            <a:r>
              <a:rPr lang="en-US"/>
              <a:t> </a:t>
            </a:r>
            <a:r>
              <a:rPr lang="en-US" err="1"/>
              <a:t>áskorun</a:t>
            </a:r>
            <a:r>
              <a:rPr lang="en-US"/>
              <a:t> </a:t>
            </a:r>
            <a:r>
              <a:rPr lang="en-US" err="1"/>
              <a:t>sem</a:t>
            </a:r>
            <a:r>
              <a:rPr lang="en-US"/>
              <a:t> </a:t>
            </a:r>
            <a:r>
              <a:rPr lang="en-US" err="1"/>
              <a:t>mannkynið</a:t>
            </a:r>
            <a:r>
              <a:rPr lang="en-US"/>
              <a:t> </a:t>
            </a:r>
            <a:r>
              <a:rPr lang="en-US" err="1"/>
              <a:t>stendur</a:t>
            </a:r>
            <a:r>
              <a:rPr lang="en-US"/>
              <a:t> </a:t>
            </a:r>
            <a:r>
              <a:rPr lang="en-US" err="1"/>
              <a:t>frammi</a:t>
            </a:r>
            <a:r>
              <a:rPr lang="en-US"/>
              <a:t> </a:t>
            </a:r>
            <a:r>
              <a:rPr lang="en-US" err="1"/>
              <a:t>fyrir</a:t>
            </a:r>
            <a:r>
              <a:rPr lang="en-US"/>
              <a:t> í </a:t>
            </a:r>
            <a:r>
              <a:rPr lang="en-US" err="1"/>
              <a:t>dag</a:t>
            </a:r>
            <a:r>
              <a:rPr lang="en-US"/>
              <a:t>. </a:t>
            </a:r>
            <a:r>
              <a:rPr lang="en-US" err="1"/>
              <a:t>Loftslagsbreytingar</a:t>
            </a:r>
            <a:r>
              <a:rPr lang="en-US"/>
              <a:t> </a:t>
            </a:r>
            <a:r>
              <a:rPr lang="en-US" err="1"/>
              <a:t>eru</a:t>
            </a:r>
            <a:r>
              <a:rPr lang="en-US"/>
              <a:t> </a:t>
            </a:r>
            <a:r>
              <a:rPr lang="en-US" err="1"/>
              <a:t>samtvinnaðar</a:t>
            </a:r>
            <a:r>
              <a:rPr lang="en-US"/>
              <a:t> </a:t>
            </a:r>
            <a:r>
              <a:rPr lang="en-US" err="1"/>
              <a:t>öðrum</a:t>
            </a:r>
            <a:r>
              <a:rPr lang="en-US"/>
              <a:t> </a:t>
            </a:r>
            <a:r>
              <a:rPr lang="en-US" err="1"/>
              <a:t>áskorunum</a:t>
            </a:r>
            <a:r>
              <a:rPr lang="en-US"/>
              <a:t> </a:t>
            </a:r>
            <a:r>
              <a:rPr lang="en-US" err="1"/>
              <a:t>sem</a:t>
            </a:r>
            <a:r>
              <a:rPr lang="en-US"/>
              <a:t> </a:t>
            </a:r>
            <a:r>
              <a:rPr lang="en-US" err="1"/>
              <a:t>tengjast</a:t>
            </a:r>
            <a:r>
              <a:rPr lang="en-US"/>
              <a:t> </a:t>
            </a:r>
            <a:r>
              <a:rPr lang="en-US" err="1"/>
              <a:t>sjálfbærni</a:t>
            </a:r>
            <a:r>
              <a:rPr lang="en-US"/>
              <a:t> </a:t>
            </a:r>
            <a:r>
              <a:rPr lang="en-US" err="1"/>
              <a:t>og</a:t>
            </a:r>
            <a:r>
              <a:rPr lang="en-US"/>
              <a:t> er </a:t>
            </a:r>
            <a:r>
              <a:rPr lang="en-US" err="1"/>
              <a:t>því</a:t>
            </a:r>
            <a:r>
              <a:rPr lang="en-US"/>
              <a:t> um </a:t>
            </a:r>
            <a:r>
              <a:rPr lang="en-US" err="1"/>
              <a:t>flókið</a:t>
            </a:r>
            <a:r>
              <a:rPr lang="en-US"/>
              <a:t>, </a:t>
            </a:r>
            <a:r>
              <a:rPr lang="en-US" err="1"/>
              <a:t>margbreytilegt</a:t>
            </a:r>
            <a:r>
              <a:rPr lang="en-US"/>
              <a:t>, </a:t>
            </a:r>
            <a:r>
              <a:rPr lang="en-US" err="1"/>
              <a:t>en</a:t>
            </a:r>
            <a:r>
              <a:rPr lang="en-US"/>
              <a:t> afar </a:t>
            </a:r>
            <a:r>
              <a:rPr lang="en-US" err="1"/>
              <a:t>brýnt</a:t>
            </a:r>
            <a:r>
              <a:rPr lang="en-US"/>
              <a:t> </a:t>
            </a:r>
            <a:r>
              <a:rPr lang="en-US" err="1"/>
              <a:t>málefni</a:t>
            </a:r>
            <a:r>
              <a:rPr lang="en-US"/>
              <a:t> </a:t>
            </a:r>
            <a:r>
              <a:rPr lang="en-US" err="1"/>
              <a:t>að</a:t>
            </a:r>
            <a:r>
              <a:rPr lang="en-US"/>
              <a:t> </a:t>
            </a:r>
            <a:r>
              <a:rPr lang="en-US" err="1"/>
              <a:t>ræða</a:t>
            </a:r>
            <a:r>
              <a:rPr lang="en-US"/>
              <a:t> á </a:t>
            </a:r>
            <a:r>
              <a:rPr lang="en-US" err="1"/>
              <a:t>heimsvísu</a:t>
            </a:r>
            <a:r>
              <a:rPr lang="en-US"/>
              <a:t>. </a:t>
            </a:r>
            <a:r>
              <a:rPr lang="en-US" err="1"/>
              <a:t>Það</a:t>
            </a:r>
            <a:r>
              <a:rPr lang="en-US"/>
              <a:t> </a:t>
            </a:r>
            <a:r>
              <a:rPr lang="en-US" err="1"/>
              <a:t>sem</a:t>
            </a:r>
            <a:r>
              <a:rPr lang="en-US"/>
              <a:t> </a:t>
            </a:r>
            <a:r>
              <a:rPr lang="en-US" err="1"/>
              <a:t>málið</a:t>
            </a:r>
            <a:r>
              <a:rPr lang="en-US"/>
              <a:t> </a:t>
            </a:r>
            <a:r>
              <a:rPr lang="en-US" err="1"/>
              <a:t>snýst</a:t>
            </a:r>
            <a:r>
              <a:rPr lang="en-US"/>
              <a:t> </a:t>
            </a:r>
            <a:r>
              <a:rPr lang="en-US" err="1"/>
              <a:t>fyrst</a:t>
            </a:r>
            <a:r>
              <a:rPr lang="en-US"/>
              <a:t> </a:t>
            </a:r>
            <a:r>
              <a:rPr lang="en-US" err="1"/>
              <a:t>og</a:t>
            </a:r>
            <a:r>
              <a:rPr lang="en-US"/>
              <a:t> </a:t>
            </a:r>
            <a:r>
              <a:rPr lang="en-US" err="1"/>
              <a:t>fremst</a:t>
            </a:r>
            <a:r>
              <a:rPr lang="en-US"/>
              <a:t> um er </a:t>
            </a:r>
            <a:r>
              <a:rPr lang="en-US" err="1"/>
              <a:t>að</a:t>
            </a:r>
            <a:r>
              <a:rPr lang="en-US"/>
              <a:t> </a:t>
            </a:r>
            <a:r>
              <a:rPr lang="en-US" err="1"/>
              <a:t>loftslagsbreytingar</a:t>
            </a:r>
            <a:r>
              <a:rPr lang="en-US"/>
              <a:t> </a:t>
            </a:r>
            <a:r>
              <a:rPr lang="en-US" err="1"/>
              <a:t>eru</a:t>
            </a:r>
            <a:r>
              <a:rPr lang="en-US"/>
              <a:t> </a:t>
            </a:r>
            <a:r>
              <a:rPr lang="en-US" err="1"/>
              <a:t>af</a:t>
            </a:r>
            <a:r>
              <a:rPr lang="en-US"/>
              <a:t> manna </a:t>
            </a:r>
            <a:r>
              <a:rPr lang="en-US" err="1"/>
              <a:t>völdum</a:t>
            </a:r>
            <a:r>
              <a:rPr lang="en-US"/>
              <a:t>, </a:t>
            </a:r>
            <a:r>
              <a:rPr lang="en-US" err="1"/>
              <a:t>þ.e</a:t>
            </a:r>
            <a:r>
              <a:rPr lang="en-US"/>
              <a:t>. </a:t>
            </a:r>
            <a:r>
              <a:rPr lang="en-US" err="1"/>
              <a:t>að</a:t>
            </a:r>
            <a:r>
              <a:rPr lang="en-US"/>
              <a:t> </a:t>
            </a:r>
            <a:r>
              <a:rPr lang="en-US" b="1" err="1"/>
              <a:t>maðurinn</a:t>
            </a:r>
            <a:r>
              <a:rPr lang="en-US" b="1"/>
              <a:t> er, </a:t>
            </a:r>
            <a:r>
              <a:rPr lang="en-US" b="1" err="1"/>
              <a:t>með</a:t>
            </a:r>
            <a:r>
              <a:rPr lang="en-US" b="1"/>
              <a:t> </a:t>
            </a:r>
            <a:r>
              <a:rPr lang="en-US" b="1" err="1"/>
              <a:t>umsvifum</a:t>
            </a:r>
            <a:r>
              <a:rPr lang="en-US" b="1"/>
              <a:t> </a:t>
            </a:r>
            <a:r>
              <a:rPr lang="en-US" b="1" err="1"/>
              <a:t>sínum</a:t>
            </a:r>
            <a:r>
              <a:rPr lang="en-US" b="1"/>
              <a:t>, </a:t>
            </a:r>
            <a:r>
              <a:rPr lang="en-US" b="1" err="1"/>
              <a:t>að</a:t>
            </a:r>
            <a:r>
              <a:rPr lang="en-US" b="1"/>
              <a:t> </a:t>
            </a:r>
            <a:r>
              <a:rPr lang="en-US" b="1" err="1"/>
              <a:t>valda</a:t>
            </a:r>
            <a:r>
              <a:rPr lang="en-US" b="1"/>
              <a:t> </a:t>
            </a:r>
            <a:r>
              <a:rPr lang="en-US" b="1" err="1"/>
              <a:t>gífurlegum</a:t>
            </a:r>
            <a:r>
              <a:rPr lang="en-US" b="1"/>
              <a:t> </a:t>
            </a:r>
            <a:r>
              <a:rPr lang="en-US" b="1" err="1"/>
              <a:t>breytingum</a:t>
            </a:r>
            <a:r>
              <a:rPr lang="en-US" b="1"/>
              <a:t> á </a:t>
            </a:r>
            <a:r>
              <a:rPr lang="en-US" b="1" err="1"/>
              <a:t>loftslaginu</a:t>
            </a:r>
            <a:r>
              <a:rPr lang="en-US"/>
              <a:t> </a:t>
            </a:r>
            <a:r>
              <a:rPr lang="en-US" err="1"/>
              <a:t>sem</a:t>
            </a:r>
            <a:r>
              <a:rPr lang="en-US"/>
              <a:t> </a:t>
            </a:r>
            <a:r>
              <a:rPr lang="en-US" err="1"/>
              <a:t>hefur</a:t>
            </a:r>
            <a:r>
              <a:rPr lang="en-US"/>
              <a:t> </a:t>
            </a:r>
            <a:r>
              <a:rPr lang="en-US" err="1"/>
              <a:t>áhrif</a:t>
            </a:r>
            <a:r>
              <a:rPr lang="en-US"/>
              <a:t> á </a:t>
            </a:r>
            <a:r>
              <a:rPr lang="en-US" err="1"/>
              <a:t>allt</a:t>
            </a:r>
            <a:r>
              <a:rPr lang="en-US"/>
              <a:t> </a:t>
            </a:r>
            <a:r>
              <a:rPr lang="en-US" err="1"/>
              <a:t>lífkerfið</a:t>
            </a:r>
            <a:r>
              <a:rPr lang="en-US"/>
              <a:t>. (</a:t>
            </a:r>
            <a:r>
              <a:rPr lang="en-US" err="1"/>
              <a:t>sjá</a:t>
            </a:r>
            <a:r>
              <a:rPr lang="en-US"/>
              <a:t> </a:t>
            </a:r>
            <a:r>
              <a:rPr lang="en-US" err="1"/>
              <a:t>hér</a:t>
            </a:r>
            <a:r>
              <a:rPr lang="en-US"/>
              <a:t>: https://landvernd.is/loftslagsbreytingar-og-samgongur/ )</a:t>
            </a:r>
            <a:endParaRPr lang="en-US" b="1"/>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11</a:t>
            </a:fld>
            <a:endParaRPr lang="is-IS"/>
          </a:p>
        </p:txBody>
      </p:sp>
    </p:spTree>
    <p:extLst>
      <p:ext uri="{BB962C8B-B14F-4D97-AF65-F5344CB8AC3E}">
        <p14:creationId xmlns:p14="http://schemas.microsoft.com/office/powerpoint/2010/main" val="181807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Hvaða</a:t>
            </a:r>
            <a:r>
              <a:rPr lang="en-US"/>
              <a:t> </a:t>
            </a:r>
            <a:r>
              <a:rPr lang="en-US" err="1"/>
              <a:t>breytingum</a:t>
            </a:r>
            <a:r>
              <a:rPr lang="en-US"/>
              <a:t> </a:t>
            </a:r>
            <a:r>
              <a:rPr lang="en-US" err="1"/>
              <a:t>valda</a:t>
            </a:r>
            <a:r>
              <a:rPr lang="en-US"/>
              <a:t> </a:t>
            </a:r>
            <a:r>
              <a:rPr lang="en-US" err="1"/>
              <a:t>loftlagsbreytingar</a:t>
            </a:r>
            <a:r>
              <a:rPr lang="en-US"/>
              <a:t>?</a:t>
            </a:r>
          </a:p>
          <a:p>
            <a:endParaRPr lang="en-US"/>
          </a:p>
          <a:p>
            <a:r>
              <a:rPr lang="en-US" err="1"/>
              <a:t>Loftslagsbreytingar</a:t>
            </a:r>
            <a:r>
              <a:rPr lang="en-US"/>
              <a:t> </a:t>
            </a:r>
            <a:r>
              <a:rPr lang="en-US" err="1"/>
              <a:t>eru</a:t>
            </a:r>
            <a:r>
              <a:rPr lang="en-US"/>
              <a:t> </a:t>
            </a:r>
            <a:r>
              <a:rPr lang="en-US" err="1"/>
              <a:t>ein</a:t>
            </a:r>
            <a:r>
              <a:rPr lang="en-US"/>
              <a:t> </a:t>
            </a:r>
            <a:r>
              <a:rPr lang="en-US" err="1"/>
              <a:t>helsta</a:t>
            </a:r>
            <a:r>
              <a:rPr lang="en-US"/>
              <a:t> </a:t>
            </a:r>
            <a:r>
              <a:rPr lang="en-US" err="1"/>
              <a:t>afleiðing</a:t>
            </a:r>
            <a:r>
              <a:rPr lang="en-US"/>
              <a:t> </a:t>
            </a:r>
            <a:r>
              <a:rPr lang="en-US" err="1"/>
              <a:t>aukinna</a:t>
            </a:r>
            <a:r>
              <a:rPr lang="en-US"/>
              <a:t> </a:t>
            </a:r>
            <a:r>
              <a:rPr lang="en-US" err="1"/>
              <a:t>gróðurhúsaáhrifa</a:t>
            </a:r>
            <a:r>
              <a:rPr lang="en-US"/>
              <a:t>, </a:t>
            </a:r>
            <a:r>
              <a:rPr lang="en-US" err="1"/>
              <a:t>sem</a:t>
            </a:r>
            <a:r>
              <a:rPr lang="en-US"/>
              <a:t> </a:t>
            </a:r>
            <a:r>
              <a:rPr lang="en-US" b="1"/>
              <a:t>geta haft </a:t>
            </a:r>
            <a:r>
              <a:rPr lang="en-US" b="1" err="1"/>
              <a:t>alvarlegar</a:t>
            </a:r>
            <a:r>
              <a:rPr lang="en-US" b="1"/>
              <a:t> </a:t>
            </a:r>
            <a:r>
              <a:rPr lang="en-US" b="1" err="1"/>
              <a:t>afleiðingar</a:t>
            </a:r>
            <a:r>
              <a:rPr lang="en-US" b="1"/>
              <a:t> </a:t>
            </a:r>
            <a:r>
              <a:rPr lang="en-US" b="1" err="1"/>
              <a:t>fyrir</a:t>
            </a:r>
            <a:r>
              <a:rPr lang="en-US" b="1"/>
              <a:t> </a:t>
            </a:r>
            <a:r>
              <a:rPr lang="en-US" b="1" err="1"/>
              <a:t>afkomu</a:t>
            </a:r>
            <a:r>
              <a:rPr lang="en-US" b="1"/>
              <a:t> </a:t>
            </a:r>
            <a:r>
              <a:rPr lang="en-US" b="1" err="1"/>
              <a:t>lífs</a:t>
            </a:r>
            <a:r>
              <a:rPr lang="en-US" b="1"/>
              <a:t> </a:t>
            </a:r>
            <a:r>
              <a:rPr lang="en-US" b="1" err="1"/>
              <a:t>hér</a:t>
            </a:r>
            <a:r>
              <a:rPr lang="en-US" b="1"/>
              <a:t> á </a:t>
            </a:r>
            <a:r>
              <a:rPr lang="en-US" b="1" err="1"/>
              <a:t>jörðu</a:t>
            </a:r>
            <a:r>
              <a:rPr lang="en-US"/>
              <a:t>. </a:t>
            </a:r>
            <a:r>
              <a:rPr lang="en-US" err="1"/>
              <a:t>Þessar</a:t>
            </a:r>
            <a:r>
              <a:rPr lang="en-US"/>
              <a:t> </a:t>
            </a:r>
            <a:r>
              <a:rPr lang="en-US" err="1"/>
              <a:t>breytingar</a:t>
            </a:r>
            <a:r>
              <a:rPr lang="en-US"/>
              <a:t> </a:t>
            </a:r>
            <a:r>
              <a:rPr lang="en-US" err="1"/>
              <a:t>lýsa</a:t>
            </a:r>
            <a:r>
              <a:rPr lang="en-US"/>
              <a:t> </a:t>
            </a:r>
            <a:r>
              <a:rPr lang="en-US" err="1"/>
              <a:t>sér</a:t>
            </a:r>
            <a:r>
              <a:rPr lang="en-US"/>
              <a:t> ekki </a:t>
            </a:r>
            <a:r>
              <a:rPr lang="en-US" err="1"/>
              <a:t>aðeins</a:t>
            </a:r>
            <a:r>
              <a:rPr lang="en-US"/>
              <a:t> í </a:t>
            </a:r>
            <a:r>
              <a:rPr lang="en-US" err="1"/>
              <a:t>hlýnandi</a:t>
            </a:r>
            <a:r>
              <a:rPr lang="en-US"/>
              <a:t> </a:t>
            </a:r>
            <a:r>
              <a:rPr lang="en-US" err="1"/>
              <a:t>loftslagi</a:t>
            </a:r>
            <a:r>
              <a:rPr lang="en-US"/>
              <a:t> </a:t>
            </a:r>
            <a:r>
              <a:rPr lang="en-US" err="1"/>
              <a:t>heldur</a:t>
            </a:r>
            <a:r>
              <a:rPr lang="en-US"/>
              <a:t> </a:t>
            </a:r>
            <a:r>
              <a:rPr lang="en-US" err="1"/>
              <a:t>líka</a:t>
            </a:r>
            <a:r>
              <a:rPr lang="en-US"/>
              <a:t> </a:t>
            </a:r>
            <a:r>
              <a:rPr lang="en-US" err="1"/>
              <a:t>auknum</a:t>
            </a:r>
            <a:r>
              <a:rPr lang="en-US"/>
              <a:t> </a:t>
            </a:r>
            <a:r>
              <a:rPr lang="en-US" err="1"/>
              <a:t>öfgum</a:t>
            </a:r>
            <a:r>
              <a:rPr lang="en-US"/>
              <a:t> í </a:t>
            </a:r>
            <a:r>
              <a:rPr lang="en-US" err="1"/>
              <a:t>veðurfari</a:t>
            </a:r>
            <a:r>
              <a:rPr lang="en-US"/>
              <a:t> </a:t>
            </a:r>
            <a:r>
              <a:rPr lang="en-US" err="1"/>
              <a:t>þannig</a:t>
            </a:r>
            <a:r>
              <a:rPr lang="en-US"/>
              <a:t> </a:t>
            </a:r>
            <a:r>
              <a:rPr lang="en-US" err="1"/>
              <a:t>að</a:t>
            </a:r>
            <a:r>
              <a:rPr lang="en-US"/>
              <a:t> </a:t>
            </a:r>
            <a:r>
              <a:rPr lang="en-US" err="1"/>
              <a:t>regnmynstur</a:t>
            </a:r>
            <a:r>
              <a:rPr lang="en-US"/>
              <a:t> </a:t>
            </a:r>
            <a:r>
              <a:rPr lang="en-US" err="1"/>
              <a:t>breytast</a:t>
            </a:r>
            <a:r>
              <a:rPr lang="en-US"/>
              <a:t> </a:t>
            </a:r>
            <a:r>
              <a:rPr lang="en-US" err="1"/>
              <a:t>sem</a:t>
            </a:r>
            <a:r>
              <a:rPr lang="en-US"/>
              <a:t> </a:t>
            </a:r>
            <a:r>
              <a:rPr lang="en-US" err="1"/>
              <a:t>getur</a:t>
            </a:r>
            <a:r>
              <a:rPr lang="en-US"/>
              <a:t> </a:t>
            </a:r>
            <a:r>
              <a:rPr lang="en-US" err="1"/>
              <a:t>valdið</a:t>
            </a:r>
            <a:r>
              <a:rPr lang="en-US"/>
              <a:t> </a:t>
            </a:r>
            <a:r>
              <a:rPr lang="en-US" err="1"/>
              <a:t>flóðum</a:t>
            </a:r>
            <a:r>
              <a:rPr lang="en-US"/>
              <a:t> á </a:t>
            </a:r>
            <a:r>
              <a:rPr lang="en-US" err="1"/>
              <a:t>vissum</a:t>
            </a:r>
            <a:r>
              <a:rPr lang="en-US"/>
              <a:t> </a:t>
            </a:r>
            <a:r>
              <a:rPr lang="en-US" err="1"/>
              <a:t>stöðum</a:t>
            </a:r>
            <a:r>
              <a:rPr lang="en-US"/>
              <a:t> </a:t>
            </a:r>
            <a:r>
              <a:rPr lang="en-US" err="1"/>
              <a:t>og</a:t>
            </a:r>
            <a:r>
              <a:rPr lang="en-US"/>
              <a:t> </a:t>
            </a:r>
            <a:r>
              <a:rPr lang="en-US" err="1"/>
              <a:t>þurrkum</a:t>
            </a:r>
            <a:r>
              <a:rPr lang="en-US"/>
              <a:t> á </a:t>
            </a:r>
            <a:r>
              <a:rPr lang="en-US" err="1"/>
              <a:t>öðrum</a:t>
            </a:r>
            <a:r>
              <a:rPr lang="en-US"/>
              <a:t>. </a:t>
            </a:r>
            <a:r>
              <a:rPr lang="en-US" err="1"/>
              <a:t>Þetta</a:t>
            </a:r>
            <a:r>
              <a:rPr lang="en-US"/>
              <a:t> </a:t>
            </a:r>
            <a:r>
              <a:rPr lang="en-US" err="1"/>
              <a:t>skapar</a:t>
            </a:r>
            <a:r>
              <a:rPr lang="en-US"/>
              <a:t> </a:t>
            </a:r>
            <a:r>
              <a:rPr lang="en-US" err="1"/>
              <a:t>óöryggi</a:t>
            </a:r>
            <a:r>
              <a:rPr lang="en-US"/>
              <a:t> í </a:t>
            </a:r>
            <a:r>
              <a:rPr lang="en-US" err="1"/>
              <a:t>matvælaframleiðslu</a:t>
            </a:r>
            <a:r>
              <a:rPr lang="en-US"/>
              <a:t> </a:t>
            </a:r>
            <a:r>
              <a:rPr lang="en-US" err="1"/>
              <a:t>þar</a:t>
            </a:r>
            <a:r>
              <a:rPr lang="en-US"/>
              <a:t> </a:t>
            </a:r>
            <a:r>
              <a:rPr lang="en-US" err="1"/>
              <a:t>sem</a:t>
            </a:r>
            <a:r>
              <a:rPr lang="en-US"/>
              <a:t> </a:t>
            </a:r>
            <a:r>
              <a:rPr lang="en-US" err="1"/>
              <a:t>miklir</a:t>
            </a:r>
            <a:r>
              <a:rPr lang="en-US"/>
              <a:t> </a:t>
            </a:r>
            <a:r>
              <a:rPr lang="en-US" err="1"/>
              <a:t>þurrkar</a:t>
            </a:r>
            <a:r>
              <a:rPr lang="en-US"/>
              <a:t> geta </a:t>
            </a:r>
            <a:r>
              <a:rPr lang="en-US" err="1"/>
              <a:t>valdið</a:t>
            </a:r>
            <a:r>
              <a:rPr lang="en-US"/>
              <a:t> </a:t>
            </a:r>
            <a:r>
              <a:rPr lang="en-US" err="1"/>
              <a:t>uppskerubresti</a:t>
            </a:r>
            <a:r>
              <a:rPr lang="en-US"/>
              <a:t>. </a:t>
            </a:r>
            <a:r>
              <a:rPr lang="en-US" err="1"/>
              <a:t>Styrkur</a:t>
            </a:r>
            <a:r>
              <a:rPr lang="en-US"/>
              <a:t> </a:t>
            </a:r>
            <a:r>
              <a:rPr lang="en-US" err="1"/>
              <a:t>fellibylja</a:t>
            </a:r>
            <a:r>
              <a:rPr lang="en-US"/>
              <a:t> </a:t>
            </a:r>
            <a:r>
              <a:rPr lang="en-US" err="1"/>
              <a:t>eykst</a:t>
            </a:r>
            <a:r>
              <a:rPr lang="en-US"/>
              <a:t> </a:t>
            </a:r>
            <a:r>
              <a:rPr lang="en-US" err="1"/>
              <a:t>einnig</a:t>
            </a:r>
            <a:r>
              <a:rPr lang="en-US"/>
              <a:t> á </a:t>
            </a:r>
            <a:r>
              <a:rPr lang="en-US" err="1"/>
              <a:t>ákveðnum</a:t>
            </a:r>
            <a:r>
              <a:rPr lang="en-US"/>
              <a:t> </a:t>
            </a:r>
            <a:r>
              <a:rPr lang="en-US" err="1"/>
              <a:t>stöðum</a:t>
            </a:r>
            <a:r>
              <a:rPr lang="en-US"/>
              <a:t> </a:t>
            </a:r>
            <a:r>
              <a:rPr lang="en-US" err="1"/>
              <a:t>og</a:t>
            </a:r>
            <a:r>
              <a:rPr lang="en-US"/>
              <a:t> </a:t>
            </a:r>
            <a:r>
              <a:rPr lang="en-US" err="1"/>
              <a:t>bráðnun</a:t>
            </a:r>
            <a:r>
              <a:rPr lang="en-US"/>
              <a:t> </a:t>
            </a:r>
            <a:r>
              <a:rPr lang="en-US" err="1"/>
              <a:t>jökla</a:t>
            </a:r>
            <a:r>
              <a:rPr lang="en-US"/>
              <a:t> </a:t>
            </a:r>
            <a:r>
              <a:rPr lang="en-US" err="1"/>
              <a:t>og</a:t>
            </a:r>
            <a:r>
              <a:rPr lang="en-US"/>
              <a:t> </a:t>
            </a:r>
            <a:r>
              <a:rPr lang="en-US" err="1"/>
              <a:t>varmaþensla</a:t>
            </a:r>
            <a:r>
              <a:rPr lang="en-US"/>
              <a:t> </a:t>
            </a:r>
            <a:r>
              <a:rPr lang="en-US" err="1"/>
              <a:t>vegna</a:t>
            </a:r>
            <a:r>
              <a:rPr lang="en-US"/>
              <a:t> </a:t>
            </a:r>
            <a:r>
              <a:rPr lang="en-US" err="1"/>
              <a:t>hærri</a:t>
            </a:r>
            <a:r>
              <a:rPr lang="en-US"/>
              <a:t> </a:t>
            </a:r>
            <a:r>
              <a:rPr lang="en-US" err="1"/>
              <a:t>sjávar</a:t>
            </a:r>
            <a:r>
              <a:rPr lang="en-US"/>
              <a:t>- </a:t>
            </a:r>
            <a:r>
              <a:rPr lang="en-US" err="1"/>
              <a:t>hita</a:t>
            </a:r>
            <a:r>
              <a:rPr lang="en-US"/>
              <a:t> </a:t>
            </a:r>
            <a:r>
              <a:rPr lang="en-US" err="1"/>
              <a:t>veldur</a:t>
            </a:r>
            <a:r>
              <a:rPr lang="en-US"/>
              <a:t> </a:t>
            </a:r>
            <a:r>
              <a:rPr lang="en-US" err="1"/>
              <a:t>hækkun</a:t>
            </a:r>
            <a:r>
              <a:rPr lang="en-US"/>
              <a:t> </a:t>
            </a:r>
            <a:r>
              <a:rPr lang="en-US" err="1"/>
              <a:t>sjávaryfirborðs</a:t>
            </a:r>
            <a:r>
              <a:rPr lang="en-US"/>
              <a:t> </a:t>
            </a:r>
            <a:r>
              <a:rPr lang="en-US" err="1"/>
              <a:t>sem</a:t>
            </a:r>
            <a:r>
              <a:rPr lang="en-US"/>
              <a:t> </a:t>
            </a:r>
            <a:r>
              <a:rPr lang="en-US" err="1"/>
              <a:t>aftur</a:t>
            </a:r>
            <a:r>
              <a:rPr lang="en-US"/>
              <a:t> </a:t>
            </a:r>
            <a:r>
              <a:rPr lang="en-US" err="1"/>
              <a:t>veldur</a:t>
            </a:r>
            <a:r>
              <a:rPr lang="en-US"/>
              <a:t> </a:t>
            </a:r>
            <a:r>
              <a:rPr lang="en-US" err="1"/>
              <a:t>breytingum</a:t>
            </a:r>
            <a:r>
              <a:rPr lang="en-US"/>
              <a:t> á </a:t>
            </a:r>
            <a:r>
              <a:rPr lang="en-US" err="1"/>
              <a:t>lífsskilyrðum</a:t>
            </a:r>
            <a:r>
              <a:rPr lang="en-US"/>
              <a:t> á </a:t>
            </a:r>
            <a:r>
              <a:rPr lang="en-US" err="1"/>
              <a:t>strandsvæðum</a:t>
            </a:r>
            <a:r>
              <a:rPr lang="en-US"/>
              <a:t>, </a:t>
            </a:r>
            <a:r>
              <a:rPr lang="en-US" err="1"/>
              <a:t>þar</a:t>
            </a:r>
            <a:r>
              <a:rPr lang="en-US"/>
              <a:t> </a:t>
            </a:r>
            <a:r>
              <a:rPr lang="en-US" err="1"/>
              <a:t>sem</a:t>
            </a:r>
            <a:r>
              <a:rPr lang="en-US"/>
              <a:t> </a:t>
            </a:r>
            <a:r>
              <a:rPr lang="en-US" err="1"/>
              <a:t>stór</a:t>
            </a:r>
            <a:r>
              <a:rPr lang="en-US"/>
              <a:t> </a:t>
            </a:r>
            <a:r>
              <a:rPr lang="en-US" err="1"/>
              <a:t>hluti</a:t>
            </a:r>
            <a:r>
              <a:rPr lang="en-US"/>
              <a:t> </a:t>
            </a:r>
            <a:r>
              <a:rPr lang="en-US" err="1"/>
              <a:t>mannkyns</a:t>
            </a:r>
            <a:r>
              <a:rPr lang="en-US"/>
              <a:t> </a:t>
            </a:r>
            <a:r>
              <a:rPr lang="en-US" err="1"/>
              <a:t>býr</a:t>
            </a:r>
            <a:r>
              <a:rPr lang="en-US"/>
              <a:t>. </a:t>
            </a:r>
            <a:r>
              <a:rPr lang="en-US" b="1" err="1"/>
              <a:t>Loftslagsbreytingar</a:t>
            </a:r>
            <a:r>
              <a:rPr lang="en-US" b="1"/>
              <a:t> </a:t>
            </a:r>
            <a:r>
              <a:rPr lang="en-US" b="1" err="1"/>
              <a:t>valda</a:t>
            </a:r>
            <a:r>
              <a:rPr lang="en-US" b="1"/>
              <a:t> </a:t>
            </a:r>
            <a:r>
              <a:rPr lang="en-US" b="1" err="1"/>
              <a:t>öfgum</a:t>
            </a:r>
            <a:r>
              <a:rPr lang="en-US" b="1"/>
              <a:t> í </a:t>
            </a:r>
            <a:r>
              <a:rPr lang="en-US" b="1" err="1"/>
              <a:t>veðurfari</a:t>
            </a:r>
            <a:r>
              <a:rPr lang="en-US" b="1"/>
              <a:t> </a:t>
            </a:r>
            <a:r>
              <a:rPr lang="en-US" b="1" err="1"/>
              <a:t>sem</a:t>
            </a:r>
            <a:r>
              <a:rPr lang="en-US" b="1"/>
              <a:t> </a:t>
            </a:r>
            <a:r>
              <a:rPr lang="en-US" b="1" err="1"/>
              <a:t>hafa</a:t>
            </a:r>
            <a:r>
              <a:rPr lang="en-US" b="1"/>
              <a:t> </a:t>
            </a:r>
            <a:r>
              <a:rPr lang="en-US" b="1" err="1"/>
              <a:t>áhrif</a:t>
            </a:r>
            <a:r>
              <a:rPr lang="en-US" b="1"/>
              <a:t> á </a:t>
            </a:r>
            <a:r>
              <a:rPr lang="en-US" b="1" err="1"/>
              <a:t>afkomu</a:t>
            </a:r>
            <a:r>
              <a:rPr lang="en-US" b="1"/>
              <a:t> manna </a:t>
            </a:r>
            <a:r>
              <a:rPr lang="en-US" b="1" err="1"/>
              <a:t>og</a:t>
            </a:r>
            <a:r>
              <a:rPr lang="en-US" b="1"/>
              <a:t> </a:t>
            </a:r>
            <a:r>
              <a:rPr lang="en-US" b="1" err="1"/>
              <a:t>annarra</a:t>
            </a:r>
            <a:r>
              <a:rPr lang="en-US" b="1"/>
              <a:t> </a:t>
            </a:r>
            <a:r>
              <a:rPr lang="en-US" b="1" err="1"/>
              <a:t>lífvera</a:t>
            </a:r>
            <a:r>
              <a:rPr lang="en-US" b="1"/>
              <a:t>.</a:t>
            </a:r>
          </a:p>
          <a:p>
            <a:pPr algn="ctr"/>
            <a:endParaRPr lang="en-US" b="1"/>
          </a:p>
          <a:p>
            <a:r>
              <a:rPr lang="en-US" err="1"/>
              <a:t>Aðrar</a:t>
            </a:r>
            <a:r>
              <a:rPr lang="en-US"/>
              <a:t> </a:t>
            </a:r>
            <a:r>
              <a:rPr lang="en-US" err="1"/>
              <a:t>afleiðingar</a:t>
            </a:r>
            <a:r>
              <a:rPr lang="en-US"/>
              <a:t> </a:t>
            </a:r>
            <a:r>
              <a:rPr lang="en-US" err="1"/>
              <a:t>eru</a:t>
            </a:r>
            <a:r>
              <a:rPr lang="en-US"/>
              <a:t> </a:t>
            </a:r>
            <a:r>
              <a:rPr lang="en-US" err="1"/>
              <a:t>breytingar</a:t>
            </a:r>
            <a:r>
              <a:rPr lang="en-US"/>
              <a:t> á </a:t>
            </a:r>
            <a:r>
              <a:rPr lang="en-US" err="1"/>
              <a:t>vistkerfum</a:t>
            </a:r>
            <a:r>
              <a:rPr lang="en-US"/>
              <a:t> </a:t>
            </a:r>
            <a:r>
              <a:rPr lang="en-US" err="1"/>
              <a:t>hafsins</a:t>
            </a:r>
            <a:r>
              <a:rPr lang="en-US"/>
              <a:t> </a:t>
            </a:r>
            <a:r>
              <a:rPr lang="en-US" err="1"/>
              <a:t>sökum</a:t>
            </a:r>
            <a:r>
              <a:rPr lang="en-US"/>
              <a:t> </a:t>
            </a:r>
            <a:r>
              <a:rPr lang="en-US" err="1"/>
              <a:t>hækkunar</a:t>
            </a:r>
            <a:r>
              <a:rPr lang="en-US"/>
              <a:t> </a:t>
            </a:r>
            <a:r>
              <a:rPr lang="en-US" err="1"/>
              <a:t>hitastigs</a:t>
            </a:r>
            <a:r>
              <a:rPr lang="en-US"/>
              <a:t> </a:t>
            </a:r>
            <a:r>
              <a:rPr lang="en-US" err="1"/>
              <a:t>og</a:t>
            </a:r>
            <a:r>
              <a:rPr lang="en-US"/>
              <a:t> </a:t>
            </a:r>
            <a:r>
              <a:rPr lang="en-US" err="1"/>
              <a:t>súrnunar</a:t>
            </a:r>
            <a:r>
              <a:rPr lang="en-US"/>
              <a:t> </a:t>
            </a:r>
            <a:r>
              <a:rPr lang="en-US" err="1"/>
              <a:t>sjávar</a:t>
            </a:r>
            <a:r>
              <a:rPr lang="en-US"/>
              <a:t>. </a:t>
            </a:r>
            <a:r>
              <a:rPr lang="en-US" err="1"/>
              <a:t>Aukning</a:t>
            </a:r>
            <a:r>
              <a:rPr lang="en-US"/>
              <a:t> </a:t>
            </a:r>
            <a:r>
              <a:rPr lang="en-US" err="1"/>
              <a:t>koltvísýrings</a:t>
            </a:r>
            <a:r>
              <a:rPr lang="en-US"/>
              <a:t> í </a:t>
            </a:r>
            <a:r>
              <a:rPr lang="en-US" err="1"/>
              <a:t>andrúmslofti</a:t>
            </a:r>
            <a:r>
              <a:rPr lang="en-US"/>
              <a:t> </a:t>
            </a:r>
            <a:r>
              <a:rPr lang="en-US" err="1"/>
              <a:t>veldur</a:t>
            </a:r>
            <a:r>
              <a:rPr lang="en-US"/>
              <a:t> </a:t>
            </a:r>
            <a:r>
              <a:rPr lang="en-US" err="1"/>
              <a:t>aukinni</a:t>
            </a:r>
            <a:r>
              <a:rPr lang="en-US"/>
              <a:t> </a:t>
            </a:r>
            <a:r>
              <a:rPr lang="en-US" err="1"/>
              <a:t>kolefnisbindingu</a:t>
            </a:r>
            <a:r>
              <a:rPr lang="en-US"/>
              <a:t> í </a:t>
            </a:r>
            <a:r>
              <a:rPr lang="en-US" err="1"/>
              <a:t>sjó</a:t>
            </a:r>
            <a:r>
              <a:rPr lang="en-US"/>
              <a:t> </a:t>
            </a:r>
            <a:r>
              <a:rPr lang="en-US" err="1"/>
              <a:t>með</a:t>
            </a:r>
            <a:r>
              <a:rPr lang="en-US"/>
              <a:t> </a:t>
            </a:r>
            <a:r>
              <a:rPr lang="en-US" err="1"/>
              <a:t>þeim</a:t>
            </a:r>
            <a:r>
              <a:rPr lang="en-US"/>
              <a:t> </a:t>
            </a:r>
            <a:r>
              <a:rPr lang="en-US" err="1"/>
              <a:t>afleiðingum</a:t>
            </a:r>
            <a:r>
              <a:rPr lang="en-US"/>
              <a:t> </a:t>
            </a:r>
            <a:r>
              <a:rPr lang="en-US" err="1"/>
              <a:t>að</a:t>
            </a:r>
            <a:r>
              <a:rPr lang="en-US"/>
              <a:t> </a:t>
            </a:r>
            <a:r>
              <a:rPr lang="en-US" err="1"/>
              <a:t>sýrustig</a:t>
            </a:r>
            <a:r>
              <a:rPr lang="en-US"/>
              <a:t> (pH </a:t>
            </a:r>
            <a:r>
              <a:rPr lang="en-US" err="1"/>
              <a:t>gildi</a:t>
            </a:r>
            <a:r>
              <a:rPr lang="en-US"/>
              <a:t>) </a:t>
            </a:r>
            <a:r>
              <a:rPr lang="en-US" err="1"/>
              <a:t>hans</a:t>
            </a:r>
            <a:r>
              <a:rPr lang="en-US"/>
              <a:t> </a:t>
            </a:r>
            <a:r>
              <a:rPr lang="en-US" err="1"/>
              <a:t>lækkar</a:t>
            </a:r>
            <a:r>
              <a:rPr lang="en-US"/>
              <a:t> </a:t>
            </a:r>
            <a:r>
              <a:rPr lang="en-US" err="1"/>
              <a:t>og</a:t>
            </a:r>
            <a:r>
              <a:rPr lang="en-US"/>
              <a:t> </a:t>
            </a:r>
            <a:r>
              <a:rPr lang="en-US" err="1"/>
              <a:t>höfin</a:t>
            </a:r>
            <a:r>
              <a:rPr lang="en-US"/>
              <a:t> </a:t>
            </a:r>
            <a:r>
              <a:rPr lang="en-US" err="1"/>
              <a:t>súrna</a:t>
            </a:r>
            <a:r>
              <a:rPr lang="en-US"/>
              <a:t>. </a:t>
            </a:r>
            <a:r>
              <a:rPr lang="en-US" err="1"/>
              <a:t>Við</a:t>
            </a:r>
            <a:r>
              <a:rPr lang="en-US"/>
              <a:t> </a:t>
            </a:r>
            <a:r>
              <a:rPr lang="en-US" err="1"/>
              <a:t>þetta</a:t>
            </a:r>
            <a:r>
              <a:rPr lang="en-US"/>
              <a:t> </a:t>
            </a:r>
            <a:r>
              <a:rPr lang="en-US" err="1"/>
              <a:t>dregur</a:t>
            </a:r>
            <a:r>
              <a:rPr lang="en-US"/>
              <a:t> </a:t>
            </a:r>
            <a:r>
              <a:rPr lang="en-US" err="1"/>
              <a:t>úr</a:t>
            </a:r>
            <a:r>
              <a:rPr lang="en-US"/>
              <a:t> </a:t>
            </a:r>
            <a:r>
              <a:rPr lang="en-US" err="1"/>
              <a:t>kalkmettun</a:t>
            </a:r>
            <a:r>
              <a:rPr lang="en-US"/>
              <a:t> </a:t>
            </a:r>
            <a:r>
              <a:rPr lang="en-US" err="1"/>
              <a:t>sjávarins</a:t>
            </a:r>
            <a:r>
              <a:rPr lang="en-US"/>
              <a:t> </a:t>
            </a:r>
            <a:r>
              <a:rPr lang="en-US" err="1"/>
              <a:t>þannig</a:t>
            </a:r>
            <a:r>
              <a:rPr lang="en-US"/>
              <a:t> </a:t>
            </a:r>
            <a:r>
              <a:rPr lang="en-US" err="1"/>
              <a:t>að</a:t>
            </a:r>
            <a:r>
              <a:rPr lang="en-US"/>
              <a:t> </a:t>
            </a:r>
            <a:r>
              <a:rPr lang="en-US" err="1"/>
              <a:t>kalkbindandi</a:t>
            </a:r>
            <a:r>
              <a:rPr lang="en-US"/>
              <a:t> </a:t>
            </a:r>
            <a:r>
              <a:rPr lang="en-US" err="1"/>
              <a:t>lífverur</a:t>
            </a:r>
            <a:r>
              <a:rPr lang="en-US"/>
              <a:t>, </a:t>
            </a:r>
            <a:r>
              <a:rPr lang="en-US" err="1"/>
              <a:t>s.s.</a:t>
            </a:r>
            <a:r>
              <a:rPr lang="en-US"/>
              <a:t> </a:t>
            </a:r>
            <a:r>
              <a:rPr lang="en-US" err="1"/>
              <a:t>skeldýr</a:t>
            </a:r>
            <a:r>
              <a:rPr lang="en-US"/>
              <a:t>, </a:t>
            </a:r>
            <a:r>
              <a:rPr lang="en-US" err="1"/>
              <a:t>kóralar</a:t>
            </a:r>
            <a:r>
              <a:rPr lang="en-US"/>
              <a:t> </a:t>
            </a:r>
            <a:r>
              <a:rPr lang="en-US" err="1"/>
              <a:t>og</a:t>
            </a:r>
            <a:r>
              <a:rPr lang="en-US"/>
              <a:t> </a:t>
            </a:r>
            <a:r>
              <a:rPr lang="en-US" err="1"/>
              <a:t>kalkþörungar</a:t>
            </a:r>
            <a:r>
              <a:rPr lang="en-US"/>
              <a:t>, </a:t>
            </a:r>
            <a:r>
              <a:rPr lang="en-US" err="1"/>
              <a:t>eiga</a:t>
            </a:r>
            <a:r>
              <a:rPr lang="en-US"/>
              <a:t> </a:t>
            </a:r>
            <a:r>
              <a:rPr lang="en-US" err="1"/>
              <a:t>erfiðara</a:t>
            </a:r>
            <a:r>
              <a:rPr lang="en-US"/>
              <a:t> </a:t>
            </a:r>
            <a:r>
              <a:rPr lang="en-US" err="1"/>
              <a:t>með</a:t>
            </a:r>
            <a:r>
              <a:rPr lang="en-US"/>
              <a:t> </a:t>
            </a:r>
            <a:r>
              <a:rPr lang="en-US" err="1"/>
              <a:t>að</a:t>
            </a:r>
            <a:r>
              <a:rPr lang="en-US"/>
              <a:t> </a:t>
            </a:r>
            <a:r>
              <a:rPr lang="en-US" err="1"/>
              <a:t>mynda</a:t>
            </a:r>
            <a:r>
              <a:rPr lang="en-US"/>
              <a:t> </a:t>
            </a:r>
            <a:r>
              <a:rPr lang="en-US" err="1"/>
              <a:t>stoðgrindur</a:t>
            </a:r>
            <a:r>
              <a:rPr lang="en-US"/>
              <a:t>, </a:t>
            </a:r>
            <a:r>
              <a:rPr lang="en-US" err="1"/>
              <a:t>t.d.</a:t>
            </a:r>
            <a:r>
              <a:rPr lang="en-US"/>
              <a:t> </a:t>
            </a:r>
            <a:r>
              <a:rPr lang="en-US" err="1"/>
              <a:t>skeljar</a:t>
            </a:r>
            <a:r>
              <a:rPr lang="en-US"/>
              <a:t>, </a:t>
            </a:r>
            <a:r>
              <a:rPr lang="en-US" err="1"/>
              <a:t>sem</a:t>
            </a:r>
            <a:r>
              <a:rPr lang="en-US"/>
              <a:t> </a:t>
            </a:r>
            <a:r>
              <a:rPr lang="en-US" err="1"/>
              <a:t>þarfnast</a:t>
            </a:r>
            <a:r>
              <a:rPr lang="en-US"/>
              <a:t> </a:t>
            </a:r>
            <a:r>
              <a:rPr lang="en-US" err="1"/>
              <a:t>kalks</a:t>
            </a:r>
            <a:r>
              <a:rPr lang="en-US"/>
              <a:t> </a:t>
            </a:r>
            <a:r>
              <a:rPr lang="en-US" err="1"/>
              <a:t>sem</a:t>
            </a:r>
            <a:r>
              <a:rPr lang="en-US"/>
              <a:t> </a:t>
            </a:r>
            <a:r>
              <a:rPr lang="en-US" err="1"/>
              <a:t>byggingarefnis</a:t>
            </a:r>
            <a:r>
              <a:rPr lang="en-US"/>
              <a:t>. </a:t>
            </a:r>
            <a:r>
              <a:rPr lang="en-US" err="1"/>
              <a:t>Afleiðingarnar</a:t>
            </a:r>
            <a:r>
              <a:rPr lang="en-US"/>
              <a:t> </a:t>
            </a:r>
            <a:r>
              <a:rPr lang="en-US" err="1"/>
              <a:t>eru</a:t>
            </a:r>
            <a:r>
              <a:rPr lang="en-US"/>
              <a:t> </a:t>
            </a:r>
            <a:r>
              <a:rPr lang="en-US" err="1"/>
              <a:t>einna</a:t>
            </a:r>
            <a:r>
              <a:rPr lang="en-US"/>
              <a:t> </a:t>
            </a:r>
            <a:r>
              <a:rPr lang="en-US" err="1"/>
              <a:t>alvarlegastar</a:t>
            </a:r>
            <a:r>
              <a:rPr lang="en-US"/>
              <a:t> </a:t>
            </a:r>
            <a:r>
              <a:rPr lang="en-US" err="1"/>
              <a:t>fyrir</a:t>
            </a:r>
            <a:r>
              <a:rPr lang="en-US"/>
              <a:t> </a:t>
            </a:r>
            <a:r>
              <a:rPr lang="en-US" err="1"/>
              <a:t>kóralrif</a:t>
            </a:r>
            <a:r>
              <a:rPr lang="en-US"/>
              <a:t> </a:t>
            </a:r>
            <a:r>
              <a:rPr lang="en-US" err="1"/>
              <a:t>sem</a:t>
            </a:r>
            <a:r>
              <a:rPr lang="en-US"/>
              <a:t> </a:t>
            </a:r>
            <a:r>
              <a:rPr lang="en-US" err="1"/>
              <a:t>þurfa</a:t>
            </a:r>
            <a:r>
              <a:rPr lang="en-US"/>
              <a:t> </a:t>
            </a:r>
            <a:r>
              <a:rPr lang="en-US" err="1"/>
              <a:t>töluvert</a:t>
            </a:r>
            <a:r>
              <a:rPr lang="en-US"/>
              <a:t> </a:t>
            </a:r>
            <a:r>
              <a:rPr lang="en-US" err="1"/>
              <a:t>magn</a:t>
            </a:r>
            <a:r>
              <a:rPr lang="en-US"/>
              <a:t> </a:t>
            </a:r>
            <a:r>
              <a:rPr lang="en-US" err="1"/>
              <a:t>kalks</a:t>
            </a:r>
            <a:r>
              <a:rPr lang="en-US"/>
              <a:t> </a:t>
            </a:r>
            <a:r>
              <a:rPr lang="en-US" err="1"/>
              <a:t>til</a:t>
            </a:r>
            <a:r>
              <a:rPr lang="en-US"/>
              <a:t> </a:t>
            </a:r>
            <a:r>
              <a:rPr lang="en-US" err="1"/>
              <a:t>að</a:t>
            </a:r>
            <a:r>
              <a:rPr lang="en-US"/>
              <a:t> </a:t>
            </a:r>
            <a:r>
              <a:rPr lang="en-US" err="1"/>
              <a:t>viðhalda</a:t>
            </a:r>
            <a:r>
              <a:rPr lang="en-US"/>
              <a:t> </a:t>
            </a:r>
            <a:r>
              <a:rPr lang="en-US" err="1"/>
              <a:t>sér</a:t>
            </a:r>
            <a:r>
              <a:rPr lang="en-US"/>
              <a:t>. </a:t>
            </a:r>
            <a:r>
              <a:rPr lang="en-US" err="1"/>
              <a:t>Kóralrif</a:t>
            </a:r>
            <a:r>
              <a:rPr lang="en-US"/>
              <a:t> </a:t>
            </a:r>
            <a:r>
              <a:rPr lang="en-US" err="1"/>
              <a:t>eru</a:t>
            </a:r>
            <a:r>
              <a:rPr lang="en-US"/>
              <a:t> </a:t>
            </a:r>
            <a:r>
              <a:rPr lang="en-US" err="1"/>
              <a:t>undirstaða</a:t>
            </a:r>
            <a:r>
              <a:rPr lang="en-US"/>
              <a:t> </a:t>
            </a:r>
            <a:r>
              <a:rPr lang="en-US" err="1"/>
              <a:t>heilu</a:t>
            </a:r>
            <a:r>
              <a:rPr lang="en-US"/>
              <a:t> </a:t>
            </a:r>
            <a:r>
              <a:rPr lang="en-US" err="1"/>
              <a:t>vistkerfanna</a:t>
            </a:r>
            <a:r>
              <a:rPr lang="en-US"/>
              <a:t> </a:t>
            </a:r>
            <a:r>
              <a:rPr lang="en-US" err="1"/>
              <a:t>og</a:t>
            </a:r>
            <a:r>
              <a:rPr lang="en-US"/>
              <a:t> </a:t>
            </a:r>
            <a:r>
              <a:rPr lang="en-US" err="1"/>
              <a:t>eru</a:t>
            </a:r>
            <a:r>
              <a:rPr lang="en-US"/>
              <a:t> </a:t>
            </a:r>
            <a:r>
              <a:rPr lang="en-US" err="1"/>
              <a:t>búsvæði</a:t>
            </a:r>
            <a:r>
              <a:rPr lang="en-US"/>
              <a:t> </a:t>
            </a:r>
            <a:r>
              <a:rPr lang="en-US" err="1"/>
              <a:t>fyrir</a:t>
            </a:r>
            <a:r>
              <a:rPr lang="en-US"/>
              <a:t> </a:t>
            </a:r>
            <a:r>
              <a:rPr lang="en-US" err="1"/>
              <a:t>fjölda</a:t>
            </a:r>
            <a:r>
              <a:rPr lang="en-US"/>
              <a:t> </a:t>
            </a:r>
            <a:r>
              <a:rPr lang="en-US" err="1"/>
              <a:t>tegunda</a:t>
            </a:r>
            <a:r>
              <a:rPr lang="en-US"/>
              <a:t>. </a:t>
            </a:r>
            <a:r>
              <a:rPr lang="en-US" err="1"/>
              <a:t>Hnignun</a:t>
            </a:r>
            <a:r>
              <a:rPr lang="en-US"/>
              <a:t> </a:t>
            </a:r>
            <a:r>
              <a:rPr lang="en-US" err="1"/>
              <a:t>þeirra</a:t>
            </a:r>
            <a:r>
              <a:rPr lang="en-US"/>
              <a:t> </a:t>
            </a:r>
            <a:r>
              <a:rPr lang="en-US" err="1"/>
              <a:t>stefnir</a:t>
            </a:r>
            <a:r>
              <a:rPr lang="en-US"/>
              <a:t> </a:t>
            </a:r>
            <a:r>
              <a:rPr lang="en-US" err="1"/>
              <a:t>því</a:t>
            </a:r>
            <a:r>
              <a:rPr lang="en-US"/>
              <a:t> </a:t>
            </a:r>
            <a:r>
              <a:rPr lang="en-US" err="1"/>
              <a:t>lífbreytileika</a:t>
            </a:r>
            <a:r>
              <a:rPr lang="en-US"/>
              <a:t> </a:t>
            </a:r>
            <a:r>
              <a:rPr lang="en-US" err="1"/>
              <a:t>heimshafanna</a:t>
            </a:r>
            <a:r>
              <a:rPr lang="en-US"/>
              <a:t> í </a:t>
            </a:r>
            <a:r>
              <a:rPr lang="en-US" err="1"/>
              <a:t>mikla</a:t>
            </a:r>
            <a:r>
              <a:rPr lang="en-US"/>
              <a:t> </a:t>
            </a:r>
            <a:r>
              <a:rPr lang="en-US" err="1"/>
              <a:t>hættu</a:t>
            </a:r>
            <a:r>
              <a:rPr lang="en-US"/>
              <a:t>. </a:t>
            </a:r>
            <a:r>
              <a:rPr lang="en-US" err="1"/>
              <a:t>Bein</a:t>
            </a:r>
            <a:r>
              <a:rPr lang="en-US"/>
              <a:t> </a:t>
            </a:r>
            <a:r>
              <a:rPr lang="en-US" err="1"/>
              <a:t>og</a:t>
            </a:r>
            <a:r>
              <a:rPr lang="en-US"/>
              <a:t> </a:t>
            </a:r>
            <a:r>
              <a:rPr lang="en-US" err="1"/>
              <a:t>óbein</a:t>
            </a:r>
            <a:r>
              <a:rPr lang="en-US"/>
              <a:t> </a:t>
            </a:r>
            <a:r>
              <a:rPr lang="en-US" err="1"/>
              <a:t>áhrif</a:t>
            </a:r>
            <a:r>
              <a:rPr lang="en-US"/>
              <a:t> </a:t>
            </a:r>
            <a:r>
              <a:rPr lang="en-US" err="1"/>
              <a:t>súrnunar</a:t>
            </a:r>
            <a:r>
              <a:rPr lang="en-US"/>
              <a:t> </a:t>
            </a:r>
            <a:r>
              <a:rPr lang="en-US" err="1"/>
              <a:t>sjávar</a:t>
            </a:r>
            <a:r>
              <a:rPr lang="en-US"/>
              <a:t> á </a:t>
            </a:r>
            <a:r>
              <a:rPr lang="en-US" err="1"/>
              <a:t>lífverur</a:t>
            </a:r>
            <a:r>
              <a:rPr lang="en-US"/>
              <a:t> </a:t>
            </a:r>
            <a:r>
              <a:rPr lang="en-US" err="1"/>
              <a:t>hafsins</a:t>
            </a:r>
            <a:r>
              <a:rPr lang="en-US"/>
              <a:t> </a:t>
            </a:r>
            <a:r>
              <a:rPr lang="en-US" err="1"/>
              <a:t>ofar</a:t>
            </a:r>
            <a:r>
              <a:rPr lang="en-US"/>
              <a:t> í </a:t>
            </a:r>
            <a:r>
              <a:rPr lang="en-US" err="1"/>
              <a:t>fæðukeðjunni</a:t>
            </a:r>
            <a:r>
              <a:rPr lang="en-US"/>
              <a:t> </a:t>
            </a:r>
            <a:r>
              <a:rPr lang="en-US" err="1"/>
              <a:t>eru</a:t>
            </a:r>
            <a:r>
              <a:rPr lang="en-US"/>
              <a:t> </a:t>
            </a:r>
            <a:r>
              <a:rPr lang="en-US" err="1"/>
              <a:t>minna</a:t>
            </a:r>
            <a:r>
              <a:rPr lang="en-US"/>
              <a:t> </a:t>
            </a:r>
            <a:r>
              <a:rPr lang="en-US" err="1"/>
              <a:t>þekkt</a:t>
            </a:r>
            <a:r>
              <a:rPr lang="en-US"/>
              <a:t> </a:t>
            </a:r>
            <a:r>
              <a:rPr lang="en-US" err="1"/>
              <a:t>en</a:t>
            </a:r>
            <a:r>
              <a:rPr lang="en-US"/>
              <a:t> </a:t>
            </a:r>
            <a:r>
              <a:rPr lang="en-US" err="1"/>
              <a:t>valda</a:t>
            </a:r>
            <a:r>
              <a:rPr lang="en-US"/>
              <a:t> </a:t>
            </a:r>
            <a:r>
              <a:rPr lang="en-US" err="1"/>
              <a:t>einnig</a:t>
            </a:r>
            <a:r>
              <a:rPr lang="en-US"/>
              <a:t> </a:t>
            </a:r>
            <a:r>
              <a:rPr lang="en-US" err="1"/>
              <a:t>áhyggjum</a:t>
            </a:r>
            <a:r>
              <a:rPr lang="en-US"/>
              <a:t>.</a:t>
            </a:r>
          </a:p>
          <a:p>
            <a:pPr algn="ctr"/>
            <a:endParaRPr lang="en-US" b="1"/>
          </a:p>
          <a:p>
            <a:r>
              <a:rPr lang="en-US" err="1"/>
              <a:t>Þótt</a:t>
            </a:r>
            <a:r>
              <a:rPr lang="en-US"/>
              <a:t> </a:t>
            </a:r>
            <a:r>
              <a:rPr lang="en-US" err="1"/>
              <a:t>loftslagsbreytingar</a:t>
            </a:r>
            <a:r>
              <a:rPr lang="en-US"/>
              <a:t> </a:t>
            </a:r>
            <a:r>
              <a:rPr lang="en-US" err="1"/>
              <a:t>megi</a:t>
            </a:r>
            <a:r>
              <a:rPr lang="en-US"/>
              <a:t> </a:t>
            </a:r>
            <a:r>
              <a:rPr lang="en-US" err="1"/>
              <a:t>fyrst</a:t>
            </a:r>
            <a:r>
              <a:rPr lang="en-US"/>
              <a:t> </a:t>
            </a:r>
            <a:r>
              <a:rPr lang="en-US" err="1"/>
              <a:t>og</a:t>
            </a:r>
            <a:r>
              <a:rPr lang="en-US"/>
              <a:t> </a:t>
            </a:r>
            <a:r>
              <a:rPr lang="en-US" err="1"/>
              <a:t>fremst</a:t>
            </a:r>
            <a:r>
              <a:rPr lang="en-US"/>
              <a:t> </a:t>
            </a:r>
            <a:r>
              <a:rPr lang="en-US" err="1"/>
              <a:t>rekja</a:t>
            </a:r>
            <a:r>
              <a:rPr lang="en-US"/>
              <a:t> </a:t>
            </a:r>
            <a:r>
              <a:rPr lang="en-US" err="1"/>
              <a:t>til</a:t>
            </a:r>
            <a:r>
              <a:rPr lang="en-US"/>
              <a:t> </a:t>
            </a:r>
            <a:r>
              <a:rPr lang="en-US" err="1"/>
              <a:t>umsvifa</a:t>
            </a:r>
            <a:r>
              <a:rPr lang="en-US"/>
              <a:t> </a:t>
            </a:r>
            <a:r>
              <a:rPr lang="en-US" err="1"/>
              <a:t>og</a:t>
            </a:r>
            <a:r>
              <a:rPr lang="en-US"/>
              <a:t> </a:t>
            </a:r>
            <a:r>
              <a:rPr lang="en-US" err="1"/>
              <a:t>neyslu</a:t>
            </a:r>
            <a:r>
              <a:rPr lang="en-US"/>
              <a:t> </a:t>
            </a:r>
            <a:r>
              <a:rPr lang="en-US" err="1"/>
              <a:t>Vesturlandabúa</a:t>
            </a:r>
            <a:r>
              <a:rPr lang="en-US"/>
              <a:t> </a:t>
            </a:r>
            <a:r>
              <a:rPr lang="en-US" err="1"/>
              <a:t>koma</a:t>
            </a:r>
            <a:r>
              <a:rPr lang="en-US"/>
              <a:t> </a:t>
            </a:r>
            <a:r>
              <a:rPr lang="en-US" err="1"/>
              <a:t>afleiðingarnar</a:t>
            </a:r>
            <a:r>
              <a:rPr lang="en-US"/>
              <a:t> </a:t>
            </a:r>
            <a:r>
              <a:rPr lang="en-US" err="1"/>
              <a:t>harðast</a:t>
            </a:r>
            <a:r>
              <a:rPr lang="en-US"/>
              <a:t> </a:t>
            </a:r>
            <a:r>
              <a:rPr lang="en-US" err="1"/>
              <a:t>niður</a:t>
            </a:r>
            <a:r>
              <a:rPr lang="en-US"/>
              <a:t> á </a:t>
            </a:r>
            <a:r>
              <a:rPr lang="en-US" err="1"/>
              <a:t>fátækari</a:t>
            </a:r>
            <a:r>
              <a:rPr lang="en-US"/>
              <a:t> </a:t>
            </a:r>
            <a:r>
              <a:rPr lang="en-US" err="1"/>
              <a:t>svæðum</a:t>
            </a:r>
            <a:r>
              <a:rPr lang="en-US"/>
              <a:t> </a:t>
            </a:r>
            <a:r>
              <a:rPr lang="en-US" err="1"/>
              <a:t>heimsins</a:t>
            </a:r>
            <a:r>
              <a:rPr lang="en-US"/>
              <a:t>. </a:t>
            </a:r>
            <a:r>
              <a:rPr lang="en-US" err="1"/>
              <a:t>Þá</a:t>
            </a:r>
            <a:r>
              <a:rPr lang="en-US"/>
              <a:t> er ekki </a:t>
            </a:r>
            <a:r>
              <a:rPr lang="en-US" err="1"/>
              <a:t>aðeins</a:t>
            </a:r>
            <a:r>
              <a:rPr lang="en-US"/>
              <a:t> </a:t>
            </a:r>
            <a:r>
              <a:rPr lang="en-US" err="1"/>
              <a:t>átt</a:t>
            </a:r>
            <a:r>
              <a:rPr lang="en-US"/>
              <a:t> </a:t>
            </a:r>
            <a:r>
              <a:rPr lang="en-US" err="1"/>
              <a:t>við</a:t>
            </a:r>
            <a:r>
              <a:rPr lang="en-US"/>
              <a:t> </a:t>
            </a:r>
            <a:r>
              <a:rPr lang="en-US" err="1"/>
              <a:t>hlýnun</a:t>
            </a:r>
            <a:r>
              <a:rPr lang="en-US"/>
              <a:t> </a:t>
            </a:r>
            <a:r>
              <a:rPr lang="en-US" err="1"/>
              <a:t>og</a:t>
            </a:r>
            <a:r>
              <a:rPr lang="en-US"/>
              <a:t> </a:t>
            </a:r>
            <a:r>
              <a:rPr lang="en-US" err="1"/>
              <a:t>aðrar</a:t>
            </a:r>
            <a:r>
              <a:rPr lang="en-US"/>
              <a:t> </a:t>
            </a:r>
            <a:r>
              <a:rPr lang="en-US" err="1"/>
              <a:t>breytingar</a:t>
            </a:r>
            <a:r>
              <a:rPr lang="en-US"/>
              <a:t> í </a:t>
            </a:r>
            <a:r>
              <a:rPr lang="en-US" err="1"/>
              <a:t>veðurfari</a:t>
            </a:r>
            <a:r>
              <a:rPr lang="en-US"/>
              <a:t> </a:t>
            </a:r>
            <a:r>
              <a:rPr lang="en-US" err="1"/>
              <a:t>heldur</a:t>
            </a:r>
            <a:r>
              <a:rPr lang="en-US"/>
              <a:t> er </a:t>
            </a:r>
            <a:r>
              <a:rPr lang="en-US" err="1"/>
              <a:t>fátækt</a:t>
            </a:r>
            <a:r>
              <a:rPr lang="en-US"/>
              <a:t> </a:t>
            </a:r>
            <a:r>
              <a:rPr lang="en-US" err="1"/>
              <a:t>fólk</a:t>
            </a:r>
            <a:r>
              <a:rPr lang="en-US"/>
              <a:t> </a:t>
            </a:r>
            <a:r>
              <a:rPr lang="en-US" err="1"/>
              <a:t>almennt</a:t>
            </a:r>
            <a:r>
              <a:rPr lang="en-US"/>
              <a:t> </a:t>
            </a:r>
            <a:r>
              <a:rPr lang="en-US" err="1"/>
              <a:t>verr</a:t>
            </a:r>
            <a:r>
              <a:rPr lang="en-US"/>
              <a:t> í </a:t>
            </a:r>
            <a:r>
              <a:rPr lang="en-US" err="1"/>
              <a:t>stakk</a:t>
            </a:r>
            <a:r>
              <a:rPr lang="en-US"/>
              <a:t> </a:t>
            </a:r>
            <a:r>
              <a:rPr lang="en-US" err="1"/>
              <a:t>búið</a:t>
            </a:r>
            <a:r>
              <a:rPr lang="en-US"/>
              <a:t> </a:t>
            </a:r>
            <a:r>
              <a:rPr lang="en-US" err="1"/>
              <a:t>til</a:t>
            </a:r>
            <a:r>
              <a:rPr lang="en-US"/>
              <a:t> </a:t>
            </a:r>
            <a:r>
              <a:rPr lang="en-US" err="1"/>
              <a:t>að</a:t>
            </a:r>
            <a:r>
              <a:rPr lang="en-US"/>
              <a:t> </a:t>
            </a:r>
            <a:r>
              <a:rPr lang="en-US" err="1"/>
              <a:t>takast</a:t>
            </a:r>
            <a:r>
              <a:rPr lang="en-US"/>
              <a:t> á </a:t>
            </a:r>
            <a:r>
              <a:rPr lang="en-US" err="1"/>
              <a:t>við</a:t>
            </a:r>
            <a:r>
              <a:rPr lang="en-US"/>
              <a:t> </a:t>
            </a:r>
            <a:r>
              <a:rPr lang="en-US" err="1"/>
              <a:t>afleiðingar</a:t>
            </a:r>
            <a:r>
              <a:rPr lang="en-US"/>
              <a:t> </a:t>
            </a:r>
            <a:r>
              <a:rPr lang="en-US" err="1"/>
              <a:t>breytinganna</a:t>
            </a:r>
            <a:r>
              <a:rPr lang="en-US"/>
              <a:t> </a:t>
            </a:r>
            <a:r>
              <a:rPr lang="en-US" err="1"/>
              <a:t>og</a:t>
            </a:r>
            <a:r>
              <a:rPr lang="en-US"/>
              <a:t> </a:t>
            </a:r>
            <a:r>
              <a:rPr lang="en-US" err="1"/>
              <a:t>aðlagast</a:t>
            </a:r>
            <a:r>
              <a:rPr lang="en-US"/>
              <a:t> </a:t>
            </a:r>
            <a:r>
              <a:rPr lang="en-US" err="1"/>
              <a:t>þeim</a:t>
            </a:r>
            <a:r>
              <a:rPr lang="en-US"/>
              <a:t>.</a:t>
            </a:r>
          </a:p>
          <a:p>
            <a:endParaRPr lang="en-US"/>
          </a:p>
          <a:p>
            <a:r>
              <a:rPr lang="en-US" err="1"/>
              <a:t>Það</a:t>
            </a:r>
            <a:r>
              <a:rPr lang="en-US"/>
              <a:t> er </a:t>
            </a:r>
            <a:r>
              <a:rPr lang="en-US" err="1"/>
              <a:t>því</a:t>
            </a:r>
            <a:r>
              <a:rPr lang="en-US"/>
              <a:t> </a:t>
            </a:r>
            <a:r>
              <a:rPr lang="en-US" err="1"/>
              <a:t>mikið</a:t>
            </a:r>
            <a:r>
              <a:rPr lang="en-US"/>
              <a:t> í </a:t>
            </a:r>
            <a:r>
              <a:rPr lang="en-US" err="1"/>
              <a:t>húfi</a:t>
            </a:r>
            <a:r>
              <a:rPr lang="en-US"/>
              <a:t> </a:t>
            </a:r>
            <a:r>
              <a:rPr lang="en-US" err="1"/>
              <a:t>og</a:t>
            </a:r>
            <a:r>
              <a:rPr lang="en-US"/>
              <a:t> </a:t>
            </a:r>
            <a:r>
              <a:rPr lang="en-US" err="1"/>
              <a:t>nauðsynlegt</a:t>
            </a:r>
            <a:r>
              <a:rPr lang="en-US"/>
              <a:t> </a:t>
            </a:r>
            <a:r>
              <a:rPr lang="en-US" err="1"/>
              <a:t>að</a:t>
            </a:r>
            <a:r>
              <a:rPr lang="en-US"/>
              <a:t> </a:t>
            </a:r>
            <a:r>
              <a:rPr lang="en-US" err="1"/>
              <a:t>grípa</a:t>
            </a:r>
            <a:r>
              <a:rPr lang="en-US"/>
              <a:t> </a:t>
            </a:r>
            <a:r>
              <a:rPr lang="en-US" err="1"/>
              <a:t>til</a:t>
            </a:r>
            <a:r>
              <a:rPr lang="en-US"/>
              <a:t> </a:t>
            </a:r>
            <a:r>
              <a:rPr lang="en-US" err="1"/>
              <a:t>aðgerða</a:t>
            </a:r>
            <a:r>
              <a:rPr lang="en-US"/>
              <a:t> </a:t>
            </a:r>
            <a:r>
              <a:rPr lang="en-US" err="1"/>
              <a:t>til</a:t>
            </a:r>
            <a:r>
              <a:rPr lang="en-US"/>
              <a:t> </a:t>
            </a:r>
            <a:r>
              <a:rPr lang="en-US" err="1"/>
              <a:t>að</a:t>
            </a:r>
            <a:r>
              <a:rPr lang="en-US"/>
              <a:t> </a:t>
            </a:r>
            <a:r>
              <a:rPr lang="en-US" err="1"/>
              <a:t>lágmarka</a:t>
            </a:r>
            <a:r>
              <a:rPr lang="en-US"/>
              <a:t> </a:t>
            </a:r>
            <a:r>
              <a:rPr lang="en-US" err="1"/>
              <a:t>skaðann</a:t>
            </a:r>
            <a:r>
              <a:rPr lang="en-US"/>
              <a:t> </a:t>
            </a:r>
            <a:r>
              <a:rPr lang="en-US" err="1"/>
              <a:t>sem</a:t>
            </a:r>
            <a:r>
              <a:rPr lang="en-US"/>
              <a:t> </a:t>
            </a:r>
            <a:r>
              <a:rPr lang="en-US" err="1"/>
              <a:t>loftslagsbreytingar</a:t>
            </a:r>
            <a:r>
              <a:rPr lang="en-US"/>
              <a:t> </a:t>
            </a:r>
            <a:r>
              <a:rPr lang="en-US" err="1"/>
              <a:t>hafa</a:t>
            </a:r>
            <a:r>
              <a:rPr lang="en-US"/>
              <a:t> í för </a:t>
            </a:r>
            <a:r>
              <a:rPr lang="en-US" err="1"/>
              <a:t>með</a:t>
            </a:r>
            <a:r>
              <a:rPr lang="en-US"/>
              <a:t> </a:t>
            </a:r>
            <a:r>
              <a:rPr lang="en-US" err="1"/>
              <a:t>sér</a:t>
            </a:r>
            <a:r>
              <a:rPr lang="en-US"/>
              <a:t>. </a:t>
            </a:r>
            <a:r>
              <a:rPr lang="en-US" err="1"/>
              <a:t>Mikilvægt</a:t>
            </a:r>
            <a:r>
              <a:rPr lang="en-US"/>
              <a:t> er </a:t>
            </a:r>
            <a:r>
              <a:rPr lang="en-US" err="1"/>
              <a:t>að</a:t>
            </a:r>
            <a:r>
              <a:rPr lang="en-US"/>
              <a:t> </a:t>
            </a:r>
            <a:r>
              <a:rPr lang="en-US" err="1"/>
              <a:t>allir</a:t>
            </a:r>
            <a:r>
              <a:rPr lang="en-US"/>
              <a:t> </a:t>
            </a:r>
            <a:r>
              <a:rPr lang="en-US" err="1"/>
              <a:t>miði</a:t>
            </a:r>
            <a:r>
              <a:rPr lang="en-US"/>
              <a:t> </a:t>
            </a:r>
            <a:r>
              <a:rPr lang="en-US" err="1"/>
              <a:t>að</a:t>
            </a:r>
            <a:r>
              <a:rPr lang="en-US"/>
              <a:t> </a:t>
            </a:r>
            <a:r>
              <a:rPr lang="en-US" err="1"/>
              <a:t>því</a:t>
            </a:r>
            <a:r>
              <a:rPr lang="en-US"/>
              <a:t> </a:t>
            </a:r>
            <a:r>
              <a:rPr lang="en-US" err="1"/>
              <a:t>að</a:t>
            </a:r>
            <a:r>
              <a:rPr lang="en-US"/>
              <a:t> </a:t>
            </a:r>
            <a:r>
              <a:rPr lang="en-US" err="1"/>
              <a:t>minnka</a:t>
            </a:r>
            <a:r>
              <a:rPr lang="en-US"/>
              <a:t> </a:t>
            </a:r>
            <a:r>
              <a:rPr lang="en-US" err="1"/>
              <a:t>kolefnisspor</a:t>
            </a:r>
            <a:r>
              <a:rPr lang="en-US"/>
              <a:t> </a:t>
            </a:r>
            <a:r>
              <a:rPr lang="en-US" err="1"/>
              <a:t>sitt</a:t>
            </a:r>
            <a:r>
              <a:rPr lang="en-US"/>
              <a:t>, </a:t>
            </a:r>
            <a:r>
              <a:rPr lang="en-US" err="1"/>
              <a:t>einstaklingar</a:t>
            </a:r>
            <a:r>
              <a:rPr lang="en-US"/>
              <a:t> </a:t>
            </a:r>
            <a:r>
              <a:rPr lang="en-US" err="1"/>
              <a:t>jafnt</a:t>
            </a:r>
            <a:r>
              <a:rPr lang="en-US"/>
              <a:t> </a:t>
            </a:r>
            <a:r>
              <a:rPr lang="en-US" err="1"/>
              <a:t>sem</a:t>
            </a:r>
            <a:r>
              <a:rPr lang="en-US"/>
              <a:t> </a:t>
            </a:r>
            <a:r>
              <a:rPr lang="en-US" err="1"/>
              <a:t>fyrirtæki</a:t>
            </a:r>
            <a:r>
              <a:rPr lang="en-US"/>
              <a:t>, </a:t>
            </a:r>
            <a:r>
              <a:rPr lang="en-US" err="1"/>
              <a:t>stofnanir</a:t>
            </a:r>
            <a:r>
              <a:rPr lang="en-US"/>
              <a:t>, </a:t>
            </a:r>
            <a:r>
              <a:rPr lang="en-US" err="1"/>
              <a:t>ríki</a:t>
            </a:r>
            <a:r>
              <a:rPr lang="en-US"/>
              <a:t> </a:t>
            </a:r>
            <a:r>
              <a:rPr lang="en-US" err="1"/>
              <a:t>og</a:t>
            </a:r>
            <a:r>
              <a:rPr lang="en-US"/>
              <a:t> </a:t>
            </a:r>
            <a:r>
              <a:rPr lang="en-US" err="1"/>
              <a:t>sveitarfélög</a:t>
            </a:r>
            <a:r>
              <a:rPr lang="en-US"/>
              <a:t>.</a:t>
            </a:r>
          </a:p>
          <a:p>
            <a:r>
              <a:rPr lang="en-US"/>
              <a:t>(</a:t>
            </a:r>
            <a:r>
              <a:rPr lang="en-US" err="1"/>
              <a:t>sjá</a:t>
            </a:r>
            <a:r>
              <a:rPr lang="en-US"/>
              <a:t> </a:t>
            </a:r>
            <a:r>
              <a:rPr lang="en-US" err="1"/>
              <a:t>hér</a:t>
            </a:r>
            <a:r>
              <a:rPr lang="en-US"/>
              <a:t>: https://landvernd.is/loftslagsbreytingar-og-samgongur/ )</a:t>
            </a:r>
          </a:p>
          <a:p>
            <a:endParaRPr lang="en-US">
              <a:latin typeface="Aptos"/>
              <a:ea typeface="Calibri"/>
              <a:cs typeface="Calibri"/>
            </a:endParaRPr>
          </a:p>
          <a:p>
            <a:endParaRPr lang="en-US">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12</a:t>
            </a:fld>
            <a:endParaRPr lang="is-IS"/>
          </a:p>
        </p:txBody>
      </p:sp>
    </p:spTree>
    <p:extLst>
      <p:ext uri="{BB962C8B-B14F-4D97-AF65-F5344CB8AC3E}">
        <p14:creationId xmlns:p14="http://schemas.microsoft.com/office/powerpoint/2010/main" val="283517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13</a:t>
            </a:fld>
            <a:endParaRPr lang="is-IS"/>
          </a:p>
        </p:txBody>
      </p:sp>
    </p:spTree>
    <p:extLst>
      <p:ext uri="{BB962C8B-B14F-4D97-AF65-F5344CB8AC3E}">
        <p14:creationId xmlns:p14="http://schemas.microsoft.com/office/powerpoint/2010/main" val="310997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14</a:t>
            </a:fld>
            <a:endParaRPr lang="is-IS"/>
          </a:p>
        </p:txBody>
      </p:sp>
    </p:spTree>
    <p:extLst>
      <p:ext uri="{BB962C8B-B14F-4D97-AF65-F5344CB8AC3E}">
        <p14:creationId xmlns:p14="http://schemas.microsoft.com/office/powerpoint/2010/main" val="303173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Heimsmarkmið</a:t>
            </a:r>
            <a:r>
              <a:rPr lang="en-US" dirty="0"/>
              <a:t> </a:t>
            </a:r>
            <a:r>
              <a:rPr lang="en-US" dirty="0" err="1"/>
              <a:t>Sameinuðu</a:t>
            </a:r>
            <a:r>
              <a:rPr lang="en-US" dirty="0"/>
              <a:t> </a:t>
            </a:r>
            <a:r>
              <a:rPr lang="en-US" dirty="0" err="1"/>
              <a:t>þjóðanna</a:t>
            </a:r>
            <a:r>
              <a:rPr lang="en-US" dirty="0"/>
              <a:t> um </a:t>
            </a:r>
            <a:r>
              <a:rPr lang="en-US" dirty="0" err="1"/>
              <a:t>sjálfbæra</a:t>
            </a:r>
            <a:r>
              <a:rPr lang="en-US" dirty="0"/>
              <a:t> </a:t>
            </a:r>
            <a:r>
              <a:rPr lang="en-US" dirty="0" err="1"/>
              <a:t>þróun</a:t>
            </a:r>
            <a:r>
              <a:rPr lang="en-US" dirty="0"/>
              <a:t> </a:t>
            </a:r>
            <a:r>
              <a:rPr lang="en-US" dirty="0" err="1"/>
              <a:t>voru</a:t>
            </a:r>
            <a:r>
              <a:rPr lang="en-US" dirty="0"/>
              <a:t> </a:t>
            </a:r>
            <a:r>
              <a:rPr lang="en-US" dirty="0" err="1"/>
              <a:t>samþykkt</a:t>
            </a:r>
            <a:r>
              <a:rPr lang="en-US" dirty="0"/>
              <a:t> </a:t>
            </a:r>
            <a:r>
              <a:rPr lang="en-US" dirty="0" err="1"/>
              <a:t>af</a:t>
            </a:r>
            <a:r>
              <a:rPr lang="en-US" dirty="0"/>
              <a:t> </a:t>
            </a:r>
            <a:r>
              <a:rPr lang="en-US" dirty="0" err="1"/>
              <a:t>fulltrúum</a:t>
            </a:r>
            <a:r>
              <a:rPr lang="en-US" dirty="0"/>
              <a:t> </a:t>
            </a:r>
            <a:r>
              <a:rPr lang="en-US" dirty="0" err="1"/>
              <a:t>allra</a:t>
            </a:r>
            <a:r>
              <a:rPr lang="en-US" dirty="0"/>
              <a:t> </a:t>
            </a:r>
            <a:r>
              <a:rPr lang="en-US" dirty="0" err="1"/>
              <a:t>aðildarríkja</a:t>
            </a:r>
            <a:r>
              <a:rPr lang="en-US" dirty="0"/>
              <a:t> </a:t>
            </a:r>
            <a:r>
              <a:rPr lang="en-US" dirty="0" err="1"/>
              <a:t>Sameinuðu</a:t>
            </a:r>
            <a:r>
              <a:rPr lang="en-US" dirty="0"/>
              <a:t> </a:t>
            </a:r>
            <a:r>
              <a:rPr lang="en-US" dirty="0" err="1"/>
              <a:t>þjóðanna</a:t>
            </a:r>
            <a:r>
              <a:rPr lang="en-US" dirty="0"/>
              <a:t> í </a:t>
            </a:r>
            <a:r>
              <a:rPr lang="en-US" dirty="0" err="1"/>
              <a:t>september</a:t>
            </a:r>
            <a:r>
              <a:rPr lang="en-US" dirty="0"/>
              <a:t> </a:t>
            </a:r>
            <a:r>
              <a:rPr lang="en-US" dirty="0" err="1"/>
              <a:t>árið</a:t>
            </a:r>
            <a:r>
              <a:rPr lang="en-US" dirty="0"/>
              <a:t> 2015. </a:t>
            </a:r>
          </a:p>
          <a:p>
            <a:r>
              <a:rPr lang="en-US" dirty="0" err="1"/>
              <a:t>Markmiðin</a:t>
            </a:r>
            <a:r>
              <a:rPr lang="en-US" dirty="0"/>
              <a:t> </a:t>
            </a:r>
            <a:r>
              <a:rPr lang="en-US" dirty="0" err="1"/>
              <a:t>tóku</a:t>
            </a:r>
            <a:r>
              <a:rPr lang="en-US" dirty="0"/>
              <a:t> </a:t>
            </a:r>
            <a:r>
              <a:rPr lang="en-US" dirty="0" err="1"/>
              <a:t>gildi</a:t>
            </a:r>
            <a:r>
              <a:rPr lang="en-US" dirty="0"/>
              <a:t> 2016 </a:t>
            </a:r>
            <a:r>
              <a:rPr lang="en-US" dirty="0" err="1"/>
              <a:t>og</a:t>
            </a:r>
            <a:r>
              <a:rPr lang="en-US" dirty="0"/>
              <a:t> </a:t>
            </a:r>
            <a:r>
              <a:rPr lang="en-US" dirty="0" err="1"/>
              <a:t>eiga</a:t>
            </a:r>
            <a:r>
              <a:rPr lang="en-US" dirty="0"/>
              <a:t> </a:t>
            </a:r>
            <a:r>
              <a:rPr lang="en-US" dirty="0" err="1"/>
              <a:t>að</a:t>
            </a:r>
            <a:r>
              <a:rPr lang="en-US" dirty="0"/>
              <a:t> </a:t>
            </a:r>
            <a:r>
              <a:rPr lang="en-US" dirty="0" err="1"/>
              <a:t>nást</a:t>
            </a:r>
            <a:r>
              <a:rPr lang="en-US" dirty="0"/>
              <a:t> </a:t>
            </a:r>
            <a:r>
              <a:rPr lang="en-US" dirty="0" err="1"/>
              <a:t>fyrir</a:t>
            </a:r>
            <a:r>
              <a:rPr lang="en-US" dirty="0"/>
              <a:t> </a:t>
            </a:r>
            <a:r>
              <a:rPr lang="en-US" dirty="0" err="1"/>
              <a:t>árið</a:t>
            </a:r>
            <a:r>
              <a:rPr lang="en-US" dirty="0"/>
              <a:t> 2030. </a:t>
            </a:r>
            <a:r>
              <a:rPr lang="en-US" dirty="0" err="1"/>
              <a:t>Nú</a:t>
            </a:r>
            <a:r>
              <a:rPr lang="en-US" dirty="0"/>
              <a:t> er </a:t>
            </a:r>
            <a:r>
              <a:rPr lang="en-US" dirty="0" err="1"/>
              <a:t>tímabilið</a:t>
            </a:r>
            <a:r>
              <a:rPr lang="en-US" dirty="0"/>
              <a:t> </a:t>
            </a:r>
            <a:r>
              <a:rPr lang="en-US" dirty="0" err="1"/>
              <a:t>sem</a:t>
            </a:r>
            <a:r>
              <a:rPr lang="en-US" dirty="0"/>
              <a:t> </a:t>
            </a:r>
            <a:r>
              <a:rPr lang="en-US" dirty="0" err="1"/>
              <a:t>þau</a:t>
            </a:r>
            <a:r>
              <a:rPr lang="en-US" dirty="0"/>
              <a:t> </a:t>
            </a:r>
            <a:r>
              <a:rPr lang="en-US" dirty="0" err="1"/>
              <a:t>gilda</a:t>
            </a:r>
            <a:r>
              <a:rPr lang="en-US" dirty="0"/>
              <a:t> </a:t>
            </a:r>
            <a:r>
              <a:rPr lang="en-US" dirty="0" err="1"/>
              <a:t>rúmlega</a:t>
            </a:r>
            <a:r>
              <a:rPr lang="en-US" dirty="0"/>
              <a:t> </a:t>
            </a:r>
            <a:r>
              <a:rPr lang="en-US" dirty="0" err="1"/>
              <a:t>hálfnað</a:t>
            </a:r>
            <a:r>
              <a:rPr lang="en-US" dirty="0"/>
              <a:t> </a:t>
            </a:r>
            <a:r>
              <a:rPr lang="en-US" dirty="0" err="1"/>
              <a:t>og</a:t>
            </a:r>
            <a:r>
              <a:rPr lang="en-US" dirty="0"/>
              <a:t> </a:t>
            </a:r>
            <a:r>
              <a:rPr lang="en-US" dirty="0" err="1"/>
              <a:t>því</a:t>
            </a:r>
            <a:r>
              <a:rPr lang="en-US" dirty="0"/>
              <a:t> </a:t>
            </a:r>
            <a:r>
              <a:rPr lang="en-US" dirty="0" err="1"/>
              <a:t>ættu</a:t>
            </a:r>
            <a:r>
              <a:rPr lang="en-US" dirty="0"/>
              <a:t> </a:t>
            </a:r>
            <a:r>
              <a:rPr lang="en-US" dirty="0" err="1"/>
              <a:t>öll</a:t>
            </a:r>
            <a:r>
              <a:rPr lang="en-US" dirty="0"/>
              <a:t> </a:t>
            </a:r>
            <a:r>
              <a:rPr lang="en-US" dirty="0" err="1"/>
              <a:t>að</a:t>
            </a:r>
            <a:r>
              <a:rPr lang="en-US" dirty="0"/>
              <a:t> vera </a:t>
            </a:r>
            <a:r>
              <a:rPr lang="en-US" dirty="0" err="1"/>
              <a:t>meðvituð</a:t>
            </a:r>
            <a:r>
              <a:rPr lang="en-US" dirty="0"/>
              <a:t> um </a:t>
            </a:r>
            <a:r>
              <a:rPr lang="en-US" dirty="0" err="1"/>
              <a:t>þau</a:t>
            </a:r>
            <a:r>
              <a:rPr lang="en-US" dirty="0"/>
              <a:t> </a:t>
            </a:r>
            <a:r>
              <a:rPr lang="en-US" dirty="0" err="1"/>
              <a:t>og</a:t>
            </a:r>
            <a:r>
              <a:rPr lang="en-US" dirty="0"/>
              <a:t> </a:t>
            </a:r>
            <a:r>
              <a:rPr lang="en-US" dirty="0" err="1"/>
              <a:t>tilgang</a:t>
            </a:r>
            <a:r>
              <a:rPr lang="en-US" dirty="0"/>
              <a:t> </a:t>
            </a:r>
            <a:r>
              <a:rPr lang="en-US" dirty="0" err="1"/>
              <a:t>þeirra</a:t>
            </a:r>
            <a:r>
              <a:rPr lang="en-US" dirty="0"/>
              <a:t>. </a:t>
            </a:r>
          </a:p>
          <a:p>
            <a:endParaRPr lang="en-US"/>
          </a:p>
          <a:p>
            <a:r>
              <a:rPr lang="en-US" dirty="0" err="1"/>
              <a:t>Heimsmarkmiðin</a:t>
            </a:r>
            <a:r>
              <a:rPr lang="en-US" dirty="0"/>
              <a:t> </a:t>
            </a:r>
            <a:r>
              <a:rPr lang="en-US" dirty="0" err="1"/>
              <a:t>eru</a:t>
            </a:r>
            <a:r>
              <a:rPr lang="en-US" dirty="0"/>
              <a:t> 17 </a:t>
            </a:r>
            <a:r>
              <a:rPr lang="en-US" dirty="0" err="1"/>
              <a:t>talsins</a:t>
            </a:r>
            <a:r>
              <a:rPr lang="en-US" dirty="0"/>
              <a:t> </a:t>
            </a:r>
            <a:r>
              <a:rPr lang="en-US" dirty="0" err="1"/>
              <a:t>með</a:t>
            </a:r>
            <a:r>
              <a:rPr lang="en-US" dirty="0"/>
              <a:t> 169 </a:t>
            </a:r>
            <a:r>
              <a:rPr lang="en-US" dirty="0" err="1"/>
              <a:t>undirmarkmið</a:t>
            </a:r>
            <a:r>
              <a:rPr lang="en-US" dirty="0"/>
              <a:t> </a:t>
            </a:r>
            <a:r>
              <a:rPr lang="en-US" dirty="0" err="1"/>
              <a:t>og</a:t>
            </a:r>
            <a:r>
              <a:rPr lang="en-US" dirty="0"/>
              <a:t> taka </a:t>
            </a:r>
            <a:r>
              <a:rPr lang="en-US" dirty="0" err="1"/>
              <a:t>bæði</a:t>
            </a:r>
            <a:r>
              <a:rPr lang="en-US" dirty="0"/>
              <a:t> </a:t>
            </a:r>
            <a:r>
              <a:rPr lang="en-US" dirty="0" err="1"/>
              <a:t>til</a:t>
            </a:r>
            <a:r>
              <a:rPr lang="en-US" dirty="0"/>
              <a:t> </a:t>
            </a:r>
            <a:r>
              <a:rPr lang="en-US" dirty="0" err="1"/>
              <a:t>innanlandsmála</a:t>
            </a:r>
            <a:r>
              <a:rPr lang="en-US" dirty="0"/>
              <a:t> </a:t>
            </a:r>
            <a:r>
              <a:rPr lang="en-US" dirty="0" err="1"/>
              <a:t>sem</a:t>
            </a:r>
            <a:r>
              <a:rPr lang="en-US" dirty="0"/>
              <a:t> </a:t>
            </a:r>
            <a:r>
              <a:rPr lang="en-US" dirty="0" err="1"/>
              <a:t>og</a:t>
            </a:r>
            <a:r>
              <a:rPr lang="en-US" dirty="0"/>
              <a:t> </a:t>
            </a:r>
            <a:r>
              <a:rPr lang="en-US" dirty="0" err="1"/>
              <a:t>alþjóðasamstarfs</a:t>
            </a:r>
            <a:r>
              <a:rPr lang="en-US" dirty="0"/>
              <a:t>. </a:t>
            </a:r>
          </a:p>
          <a:p>
            <a:endParaRPr lang="en-US"/>
          </a:p>
          <a:p>
            <a:r>
              <a:rPr lang="en-US" dirty="0" err="1"/>
              <a:t>Heimsmarkmiðin</a:t>
            </a:r>
            <a:r>
              <a:rPr lang="en-US" dirty="0"/>
              <a:t> </a:t>
            </a:r>
            <a:r>
              <a:rPr lang="en-US" dirty="0" err="1"/>
              <a:t>eru</a:t>
            </a:r>
            <a:r>
              <a:rPr lang="en-US" dirty="0"/>
              <a:t> </a:t>
            </a:r>
            <a:r>
              <a:rPr lang="en-US" dirty="0" err="1"/>
              <a:t>samþætt</a:t>
            </a:r>
            <a:r>
              <a:rPr lang="en-US" dirty="0"/>
              <a:t> </a:t>
            </a:r>
            <a:r>
              <a:rPr lang="en-US" dirty="0" err="1"/>
              <a:t>og</a:t>
            </a:r>
            <a:r>
              <a:rPr lang="en-US" dirty="0"/>
              <a:t> </a:t>
            </a:r>
            <a:r>
              <a:rPr lang="en-US" dirty="0" err="1"/>
              <a:t>órjúfanleg</a:t>
            </a:r>
            <a:r>
              <a:rPr lang="en-US" dirty="0"/>
              <a:t> </a:t>
            </a:r>
            <a:r>
              <a:rPr lang="en-US" dirty="0" err="1"/>
              <a:t>og</a:t>
            </a:r>
            <a:r>
              <a:rPr lang="en-US" dirty="0"/>
              <a:t> </a:t>
            </a:r>
            <a:r>
              <a:rPr lang="en-US" dirty="0" err="1"/>
              <a:t>mynda</a:t>
            </a:r>
            <a:r>
              <a:rPr lang="en-US" dirty="0"/>
              <a:t> </a:t>
            </a:r>
            <a:r>
              <a:rPr lang="en-US" dirty="0" err="1"/>
              <a:t>jafnvægi</a:t>
            </a:r>
            <a:r>
              <a:rPr lang="en-US" dirty="0"/>
              <a:t> milli </a:t>
            </a:r>
            <a:r>
              <a:rPr lang="en-US" dirty="0" err="1"/>
              <a:t>þriggja</a:t>
            </a:r>
            <a:r>
              <a:rPr lang="en-US" dirty="0"/>
              <a:t> </a:t>
            </a:r>
            <a:r>
              <a:rPr lang="en-US" dirty="0" err="1"/>
              <a:t>stoða</a:t>
            </a:r>
            <a:r>
              <a:rPr lang="en-US" dirty="0"/>
              <a:t> </a:t>
            </a:r>
            <a:r>
              <a:rPr lang="en-US" dirty="0" err="1"/>
              <a:t>sjálfbærrar</a:t>
            </a:r>
            <a:r>
              <a:rPr lang="en-US" dirty="0"/>
              <a:t> </a:t>
            </a:r>
            <a:r>
              <a:rPr lang="en-US" dirty="0" err="1"/>
              <a:t>þróunar</a:t>
            </a:r>
            <a:r>
              <a:rPr lang="en-US" dirty="0"/>
              <a:t>; </a:t>
            </a:r>
            <a:r>
              <a:rPr lang="en-US" dirty="0" err="1"/>
              <a:t>hinnar</a:t>
            </a:r>
            <a:r>
              <a:rPr lang="en-US" dirty="0"/>
              <a:t> </a:t>
            </a:r>
            <a:r>
              <a:rPr lang="en-US" dirty="0" err="1"/>
              <a:t>efnahagslegu</a:t>
            </a:r>
            <a:r>
              <a:rPr lang="en-US" dirty="0"/>
              <a:t>, </a:t>
            </a:r>
            <a:r>
              <a:rPr lang="en-US" dirty="0" err="1"/>
              <a:t>félagslegu</a:t>
            </a:r>
            <a:r>
              <a:rPr lang="en-US" dirty="0"/>
              <a:t> </a:t>
            </a:r>
            <a:r>
              <a:rPr lang="en-US" dirty="0" err="1"/>
              <a:t>og</a:t>
            </a:r>
            <a:r>
              <a:rPr lang="en-US" dirty="0"/>
              <a:t> </a:t>
            </a:r>
            <a:r>
              <a:rPr lang="en-US" dirty="0" err="1"/>
              <a:t>umhverfislegu</a:t>
            </a:r>
            <a:r>
              <a:rPr lang="en-US" dirty="0"/>
              <a:t>. </a:t>
            </a:r>
            <a:r>
              <a:rPr lang="en-US" dirty="0" err="1"/>
              <a:t>Þau</a:t>
            </a:r>
            <a:r>
              <a:rPr lang="en-US" dirty="0"/>
              <a:t> </a:t>
            </a:r>
            <a:r>
              <a:rPr lang="en-US" dirty="0" err="1"/>
              <a:t>fela</a:t>
            </a:r>
            <a:r>
              <a:rPr lang="en-US" dirty="0"/>
              <a:t> í </a:t>
            </a:r>
            <a:r>
              <a:rPr lang="en-US" dirty="0" err="1"/>
              <a:t>sér</a:t>
            </a:r>
            <a:r>
              <a:rPr lang="en-US" dirty="0"/>
              <a:t> </a:t>
            </a:r>
            <a:r>
              <a:rPr lang="en-US" dirty="0" err="1"/>
              <a:t>fimm</a:t>
            </a:r>
            <a:r>
              <a:rPr lang="en-US" dirty="0"/>
              <a:t> </a:t>
            </a:r>
            <a:r>
              <a:rPr lang="en-US" dirty="0" err="1"/>
              <a:t>meginþemu</a:t>
            </a:r>
            <a:r>
              <a:rPr lang="en-US" dirty="0"/>
              <a:t> </a:t>
            </a:r>
            <a:r>
              <a:rPr lang="en-US" dirty="0" err="1"/>
              <a:t>sem</a:t>
            </a:r>
            <a:r>
              <a:rPr lang="en-US" dirty="0"/>
              <a:t> </a:t>
            </a:r>
            <a:r>
              <a:rPr lang="en-US" dirty="0" err="1"/>
              <a:t>eru</a:t>
            </a:r>
            <a:r>
              <a:rPr lang="en-US" dirty="0"/>
              <a:t> </a:t>
            </a:r>
            <a:r>
              <a:rPr lang="en-US" dirty="0" err="1"/>
              <a:t>mannkynið</a:t>
            </a:r>
            <a:r>
              <a:rPr lang="en-US" dirty="0"/>
              <a:t>, </a:t>
            </a:r>
            <a:r>
              <a:rPr lang="en-US" dirty="0" err="1"/>
              <a:t>jörðin</a:t>
            </a:r>
            <a:r>
              <a:rPr lang="en-US" dirty="0"/>
              <a:t>, </a:t>
            </a:r>
            <a:r>
              <a:rPr lang="en-US" dirty="0" err="1"/>
              <a:t>hagsæld</a:t>
            </a:r>
            <a:r>
              <a:rPr lang="en-US" dirty="0"/>
              <a:t>, </a:t>
            </a:r>
            <a:r>
              <a:rPr lang="en-US" dirty="0" err="1"/>
              <a:t>friður</a:t>
            </a:r>
            <a:r>
              <a:rPr lang="en-US" dirty="0"/>
              <a:t> </a:t>
            </a:r>
            <a:r>
              <a:rPr lang="en-US" dirty="0" err="1"/>
              <a:t>og</a:t>
            </a:r>
            <a:r>
              <a:rPr lang="en-US" dirty="0"/>
              <a:t> </a:t>
            </a:r>
            <a:r>
              <a:rPr lang="en-US" dirty="0" err="1"/>
              <a:t>samstarf</a:t>
            </a:r>
            <a:r>
              <a:rPr lang="en-US" dirty="0"/>
              <a:t>. </a:t>
            </a:r>
          </a:p>
          <a:p>
            <a:r>
              <a:rPr lang="en-US" dirty="0" err="1"/>
              <a:t>Markmiðið</a:t>
            </a:r>
            <a:r>
              <a:rPr lang="en-US" dirty="0"/>
              <a:t> um </a:t>
            </a:r>
            <a:r>
              <a:rPr lang="en-US" dirty="0" err="1"/>
              <a:t>sjálfbæra</a:t>
            </a:r>
            <a:r>
              <a:rPr lang="en-US" dirty="0"/>
              <a:t> </a:t>
            </a:r>
            <a:r>
              <a:rPr lang="en-US" dirty="0" err="1"/>
              <a:t>þróun</a:t>
            </a:r>
            <a:r>
              <a:rPr lang="en-US" dirty="0"/>
              <a:t> </a:t>
            </a:r>
            <a:r>
              <a:rPr lang="en-US" dirty="0" err="1"/>
              <a:t>sem</a:t>
            </a:r>
            <a:r>
              <a:rPr lang="en-US" dirty="0"/>
              <a:t> </a:t>
            </a:r>
            <a:r>
              <a:rPr lang="en-US" dirty="0" err="1"/>
              <a:t>Sameinuðu</a:t>
            </a:r>
            <a:r>
              <a:rPr lang="en-US" dirty="0"/>
              <a:t> </a:t>
            </a:r>
            <a:r>
              <a:rPr lang="en-US" dirty="0" err="1"/>
              <a:t>þjóðirnar</a:t>
            </a:r>
            <a:r>
              <a:rPr lang="en-US" dirty="0"/>
              <a:t> </a:t>
            </a:r>
            <a:r>
              <a:rPr lang="en-US" dirty="0" err="1"/>
              <a:t>hafa</a:t>
            </a:r>
            <a:r>
              <a:rPr lang="en-US" dirty="0"/>
              <a:t> sett </a:t>
            </a:r>
            <a:r>
              <a:rPr lang="en-US" dirty="0" err="1"/>
              <a:t>sér</a:t>
            </a:r>
            <a:r>
              <a:rPr lang="en-US" dirty="0"/>
              <a:t> er </a:t>
            </a:r>
            <a:r>
              <a:rPr lang="en-US" dirty="0" err="1"/>
              <a:t>að</a:t>
            </a:r>
            <a:r>
              <a:rPr lang="en-US" dirty="0"/>
              <a:t> </a:t>
            </a:r>
            <a:r>
              <a:rPr lang="en-US" dirty="0" err="1"/>
              <a:t>ná</a:t>
            </a:r>
            <a:r>
              <a:rPr lang="en-US" dirty="0"/>
              <a:t> </a:t>
            </a:r>
            <a:r>
              <a:rPr lang="en-US" dirty="0" err="1"/>
              <a:t>fram</a:t>
            </a:r>
            <a:r>
              <a:rPr lang="en-US" dirty="0"/>
              <a:t> </a:t>
            </a:r>
            <a:r>
              <a:rPr lang="en-US" dirty="0" err="1"/>
              <a:t>jafnræði</a:t>
            </a:r>
            <a:r>
              <a:rPr lang="en-US" dirty="0"/>
              <a:t> milli </a:t>
            </a:r>
            <a:r>
              <a:rPr lang="en-US" dirty="0" err="1"/>
              <a:t>fólks</a:t>
            </a:r>
            <a:r>
              <a:rPr lang="en-US" dirty="0"/>
              <a:t> í </a:t>
            </a:r>
            <a:r>
              <a:rPr lang="en-US" dirty="0" err="1"/>
              <a:t>heiminum</a:t>
            </a:r>
            <a:r>
              <a:rPr lang="en-US" dirty="0"/>
              <a:t> </a:t>
            </a:r>
            <a:r>
              <a:rPr lang="en-US" dirty="0" err="1"/>
              <a:t>án</a:t>
            </a:r>
            <a:r>
              <a:rPr lang="en-US" dirty="0"/>
              <a:t> </a:t>
            </a:r>
            <a:r>
              <a:rPr lang="en-US" dirty="0" err="1"/>
              <a:t>þess</a:t>
            </a:r>
            <a:r>
              <a:rPr lang="en-US" dirty="0"/>
              <a:t> </a:t>
            </a:r>
            <a:r>
              <a:rPr lang="en-US" dirty="0" err="1"/>
              <a:t>að</a:t>
            </a:r>
            <a:r>
              <a:rPr lang="en-US" dirty="0"/>
              <a:t> </a:t>
            </a:r>
            <a:r>
              <a:rPr lang="en-US" dirty="0" err="1"/>
              <a:t>skaða</a:t>
            </a:r>
            <a:r>
              <a:rPr lang="en-US" dirty="0"/>
              <a:t> </a:t>
            </a:r>
            <a:r>
              <a:rPr lang="en-US" dirty="0" err="1"/>
              <a:t>umhverfi</a:t>
            </a:r>
            <a:r>
              <a:rPr lang="en-US" dirty="0"/>
              <a:t> </a:t>
            </a:r>
            <a:r>
              <a:rPr lang="en-US" dirty="0" err="1"/>
              <a:t>eða</a:t>
            </a:r>
            <a:r>
              <a:rPr lang="en-US" dirty="0"/>
              <a:t> </a:t>
            </a:r>
            <a:r>
              <a:rPr lang="en-US" dirty="0" err="1"/>
              <a:t>takmarka</a:t>
            </a:r>
            <a:r>
              <a:rPr lang="en-US" dirty="0"/>
              <a:t> </a:t>
            </a:r>
            <a:r>
              <a:rPr lang="en-US" dirty="0" err="1"/>
              <a:t>framtíðarmöguleika</a:t>
            </a:r>
            <a:r>
              <a:rPr lang="en-US" dirty="0"/>
              <a:t> </a:t>
            </a:r>
            <a:r>
              <a:rPr lang="en-US" dirty="0" err="1"/>
              <a:t>komandi</a:t>
            </a:r>
            <a:r>
              <a:rPr lang="en-US" dirty="0"/>
              <a:t> </a:t>
            </a:r>
            <a:r>
              <a:rPr lang="en-US" dirty="0" err="1"/>
              <a:t>kynslóða</a:t>
            </a:r>
            <a:r>
              <a:rPr lang="en-US" dirty="0"/>
              <a:t>. </a:t>
            </a:r>
            <a:r>
              <a:rPr lang="en-US" dirty="0" err="1"/>
              <a:t>Markmiðin</a:t>
            </a:r>
            <a:r>
              <a:rPr lang="en-US" dirty="0"/>
              <a:t> </a:t>
            </a:r>
            <a:r>
              <a:rPr lang="en-US" dirty="0" err="1"/>
              <a:t>snúast</a:t>
            </a:r>
            <a:r>
              <a:rPr lang="en-US" dirty="0"/>
              <a:t> um </a:t>
            </a:r>
            <a:r>
              <a:rPr lang="en-US" dirty="0" err="1"/>
              <a:t>að</a:t>
            </a:r>
            <a:r>
              <a:rPr lang="en-US" dirty="0"/>
              <a:t> </a:t>
            </a:r>
            <a:r>
              <a:rPr lang="en-US" dirty="0" err="1"/>
              <a:t>tryggja</a:t>
            </a:r>
            <a:r>
              <a:rPr lang="en-US" dirty="0"/>
              <a:t> </a:t>
            </a:r>
            <a:r>
              <a:rPr lang="en-US" dirty="0" err="1"/>
              <a:t>að</a:t>
            </a:r>
            <a:r>
              <a:rPr lang="en-US" dirty="0"/>
              <a:t> </a:t>
            </a:r>
            <a:r>
              <a:rPr lang="en-US" dirty="0" err="1"/>
              <a:t>allar</a:t>
            </a:r>
            <a:r>
              <a:rPr lang="en-US" dirty="0"/>
              <a:t> </a:t>
            </a:r>
            <a:r>
              <a:rPr lang="en-US" dirty="0" err="1"/>
              <a:t>manneskjur</a:t>
            </a:r>
            <a:r>
              <a:rPr lang="en-US" dirty="0"/>
              <a:t> í </a:t>
            </a:r>
            <a:r>
              <a:rPr lang="en-US" dirty="0" err="1"/>
              <a:t>heiminum</a:t>
            </a:r>
            <a:r>
              <a:rPr lang="en-US" dirty="0"/>
              <a:t> </a:t>
            </a:r>
            <a:r>
              <a:rPr lang="en-US" dirty="0" err="1"/>
              <a:t>hafi</a:t>
            </a:r>
            <a:r>
              <a:rPr lang="en-US" dirty="0"/>
              <a:t> </a:t>
            </a:r>
            <a:r>
              <a:rPr lang="en-US" dirty="0" err="1"/>
              <a:t>aðgang</a:t>
            </a:r>
            <a:r>
              <a:rPr lang="en-US" dirty="0"/>
              <a:t> </a:t>
            </a:r>
            <a:r>
              <a:rPr lang="en-US" dirty="0" err="1"/>
              <a:t>að</a:t>
            </a:r>
            <a:r>
              <a:rPr lang="en-US" dirty="0"/>
              <a:t> </a:t>
            </a:r>
            <a:r>
              <a:rPr lang="en-US" dirty="0" err="1"/>
              <a:t>því</a:t>
            </a:r>
            <a:r>
              <a:rPr lang="en-US" dirty="0"/>
              <a:t> </a:t>
            </a:r>
            <a:r>
              <a:rPr lang="en-US" dirty="0" err="1"/>
              <a:t>sem</a:t>
            </a:r>
            <a:r>
              <a:rPr lang="en-US" dirty="0"/>
              <a:t> </a:t>
            </a:r>
            <a:r>
              <a:rPr lang="en-US" dirty="0" err="1"/>
              <a:t>þær</a:t>
            </a:r>
            <a:r>
              <a:rPr lang="en-US" dirty="0"/>
              <a:t> </a:t>
            </a:r>
            <a:r>
              <a:rPr lang="en-US" dirty="0" err="1"/>
              <a:t>þurfa</a:t>
            </a:r>
            <a:r>
              <a:rPr lang="en-US" dirty="0"/>
              <a:t> </a:t>
            </a:r>
            <a:r>
              <a:rPr lang="en-US" dirty="0" err="1"/>
              <a:t>til</a:t>
            </a:r>
            <a:r>
              <a:rPr lang="en-US" dirty="0"/>
              <a:t> </a:t>
            </a:r>
            <a:r>
              <a:rPr lang="en-US" dirty="0" err="1"/>
              <a:t>þess</a:t>
            </a:r>
            <a:r>
              <a:rPr lang="en-US" dirty="0"/>
              <a:t> </a:t>
            </a:r>
            <a:r>
              <a:rPr lang="en-US" dirty="0" err="1"/>
              <a:t>að</a:t>
            </a:r>
            <a:r>
              <a:rPr lang="en-US" dirty="0"/>
              <a:t> </a:t>
            </a:r>
            <a:r>
              <a:rPr lang="en-US" dirty="0" err="1"/>
              <a:t>uppfylla</a:t>
            </a:r>
            <a:r>
              <a:rPr lang="en-US" dirty="0"/>
              <a:t> </a:t>
            </a:r>
            <a:r>
              <a:rPr lang="en-US" dirty="0" err="1"/>
              <a:t>grunnþarfir</a:t>
            </a:r>
            <a:r>
              <a:rPr lang="en-US" dirty="0"/>
              <a:t> </a:t>
            </a:r>
            <a:r>
              <a:rPr lang="en-US" dirty="0" err="1"/>
              <a:t>sínar</a:t>
            </a:r>
            <a:r>
              <a:rPr lang="en-US" dirty="0"/>
              <a:t>, </a:t>
            </a:r>
            <a:r>
              <a:rPr lang="en-US" dirty="0" err="1"/>
              <a:t>eins</a:t>
            </a:r>
            <a:r>
              <a:rPr lang="en-US" dirty="0"/>
              <a:t> </a:t>
            </a:r>
            <a:r>
              <a:rPr lang="en-US" dirty="0" err="1"/>
              <a:t>og</a:t>
            </a:r>
            <a:r>
              <a:rPr lang="en-US" dirty="0"/>
              <a:t> </a:t>
            </a:r>
            <a:r>
              <a:rPr lang="en-US" dirty="0" err="1"/>
              <a:t>að</a:t>
            </a:r>
            <a:r>
              <a:rPr lang="en-US" dirty="0"/>
              <a:t> </a:t>
            </a:r>
            <a:r>
              <a:rPr lang="en-US" dirty="0" err="1"/>
              <a:t>hreinu</a:t>
            </a:r>
            <a:r>
              <a:rPr lang="en-US" dirty="0"/>
              <a:t> </a:t>
            </a:r>
            <a:r>
              <a:rPr lang="en-US" dirty="0" err="1"/>
              <a:t>vatni</a:t>
            </a:r>
            <a:r>
              <a:rPr lang="en-US" dirty="0"/>
              <a:t>, mat </a:t>
            </a:r>
            <a:r>
              <a:rPr lang="en-US" dirty="0" err="1"/>
              <a:t>og</a:t>
            </a:r>
            <a:r>
              <a:rPr lang="en-US" dirty="0"/>
              <a:t> </a:t>
            </a:r>
            <a:r>
              <a:rPr lang="en-US" dirty="0" err="1"/>
              <a:t>húsnæði</a:t>
            </a:r>
            <a:r>
              <a:rPr lang="en-US" dirty="0"/>
              <a:t>, </a:t>
            </a:r>
            <a:r>
              <a:rPr lang="en-US" dirty="0" err="1"/>
              <a:t>en</a:t>
            </a:r>
            <a:r>
              <a:rPr lang="en-US" dirty="0"/>
              <a:t> </a:t>
            </a:r>
            <a:r>
              <a:rPr lang="en-US" dirty="0" err="1"/>
              <a:t>að</a:t>
            </a:r>
            <a:r>
              <a:rPr lang="en-US" dirty="0"/>
              <a:t> </a:t>
            </a:r>
            <a:r>
              <a:rPr lang="en-US" dirty="0" err="1"/>
              <a:t>verndun</a:t>
            </a:r>
            <a:r>
              <a:rPr lang="en-US" dirty="0"/>
              <a:t> </a:t>
            </a:r>
            <a:r>
              <a:rPr lang="en-US" dirty="0" err="1"/>
              <a:t>umhverfisins</a:t>
            </a:r>
            <a:r>
              <a:rPr lang="en-US" dirty="0"/>
              <a:t> </a:t>
            </a:r>
            <a:r>
              <a:rPr lang="en-US" dirty="0" err="1"/>
              <a:t>sé</a:t>
            </a:r>
            <a:r>
              <a:rPr lang="en-US" dirty="0"/>
              <a:t> </a:t>
            </a:r>
            <a:r>
              <a:rPr lang="en-US" dirty="0" err="1"/>
              <a:t>samt</a:t>
            </a:r>
            <a:r>
              <a:rPr lang="en-US" dirty="0"/>
              <a:t> </a:t>
            </a:r>
            <a:r>
              <a:rPr lang="en-US" dirty="0" err="1"/>
              <a:t>sem</a:t>
            </a:r>
            <a:r>
              <a:rPr lang="en-US" dirty="0"/>
              <a:t> </a:t>
            </a:r>
            <a:r>
              <a:rPr lang="en-US" dirty="0" err="1"/>
              <a:t>áður</a:t>
            </a:r>
            <a:r>
              <a:rPr lang="en-US" dirty="0"/>
              <a:t> </a:t>
            </a:r>
            <a:r>
              <a:rPr lang="en-US" dirty="0" err="1"/>
              <a:t>tryggð</a:t>
            </a:r>
            <a:r>
              <a:rPr lang="en-US" dirty="0"/>
              <a:t> </a:t>
            </a:r>
            <a:r>
              <a:rPr lang="en-US" dirty="0" err="1"/>
              <a:t>og</a:t>
            </a:r>
            <a:r>
              <a:rPr lang="en-US" dirty="0"/>
              <a:t> </a:t>
            </a:r>
            <a:r>
              <a:rPr lang="en-US" dirty="0" err="1"/>
              <a:t>náttúruauðlindirnar</a:t>
            </a:r>
            <a:r>
              <a:rPr lang="en-US" dirty="0"/>
              <a:t> </a:t>
            </a:r>
            <a:r>
              <a:rPr lang="en-US" dirty="0" err="1"/>
              <a:t>notaðar</a:t>
            </a:r>
            <a:r>
              <a:rPr lang="en-US" dirty="0"/>
              <a:t> á </a:t>
            </a:r>
            <a:r>
              <a:rPr lang="en-US" dirty="0" err="1"/>
              <a:t>sjálfbæran</a:t>
            </a:r>
            <a:r>
              <a:rPr lang="en-US" dirty="0"/>
              <a:t> </a:t>
            </a:r>
            <a:r>
              <a:rPr lang="en-US" dirty="0" err="1"/>
              <a:t>hátt</a:t>
            </a:r>
            <a:r>
              <a:rPr lang="en-US" dirty="0"/>
              <a:t> </a:t>
            </a:r>
            <a:r>
              <a:rPr lang="en-US" dirty="0" err="1"/>
              <a:t>þannig</a:t>
            </a:r>
            <a:r>
              <a:rPr lang="en-US" dirty="0"/>
              <a:t> </a:t>
            </a:r>
            <a:r>
              <a:rPr lang="en-US" dirty="0" err="1"/>
              <a:t>að</a:t>
            </a:r>
            <a:r>
              <a:rPr lang="en-US" dirty="0"/>
              <a:t> </a:t>
            </a:r>
            <a:r>
              <a:rPr lang="en-US" dirty="0" err="1"/>
              <a:t>nóg</a:t>
            </a:r>
            <a:r>
              <a:rPr lang="en-US" dirty="0"/>
              <a:t> </a:t>
            </a:r>
            <a:r>
              <a:rPr lang="en-US" dirty="0" err="1"/>
              <a:t>sé</a:t>
            </a:r>
            <a:r>
              <a:rPr lang="en-US" dirty="0"/>
              <a:t> </a:t>
            </a:r>
            <a:r>
              <a:rPr lang="en-US" dirty="0" err="1"/>
              <a:t>eftir</a:t>
            </a:r>
            <a:r>
              <a:rPr lang="en-US" dirty="0"/>
              <a:t> </a:t>
            </a:r>
            <a:r>
              <a:rPr lang="en-US" dirty="0" err="1"/>
              <a:t>af</a:t>
            </a:r>
            <a:r>
              <a:rPr lang="en-US" dirty="0"/>
              <a:t> </a:t>
            </a:r>
            <a:r>
              <a:rPr lang="en-US" dirty="0" err="1"/>
              <a:t>þeim</a:t>
            </a:r>
            <a:r>
              <a:rPr lang="en-US" dirty="0"/>
              <a:t> </a:t>
            </a:r>
            <a:r>
              <a:rPr lang="en-US" dirty="0" err="1"/>
              <a:t>fyrir</a:t>
            </a:r>
            <a:r>
              <a:rPr lang="en-US" dirty="0"/>
              <a:t> </a:t>
            </a:r>
            <a:r>
              <a:rPr lang="en-US" dirty="0" err="1"/>
              <a:t>framtíðina</a:t>
            </a:r>
            <a:r>
              <a:rPr lang="en-US" dirty="0"/>
              <a:t>. Til </a:t>
            </a:r>
            <a:r>
              <a:rPr lang="en-US" dirty="0" err="1"/>
              <a:t>þess</a:t>
            </a:r>
            <a:r>
              <a:rPr lang="en-US" dirty="0"/>
              <a:t> </a:t>
            </a:r>
            <a:r>
              <a:rPr lang="en-US" dirty="0" err="1"/>
              <a:t>að</a:t>
            </a:r>
            <a:r>
              <a:rPr lang="en-US" dirty="0"/>
              <a:t> </a:t>
            </a:r>
            <a:r>
              <a:rPr lang="en-US" dirty="0" err="1"/>
              <a:t>tryggja</a:t>
            </a:r>
            <a:r>
              <a:rPr lang="en-US" dirty="0"/>
              <a:t> </a:t>
            </a:r>
            <a:r>
              <a:rPr lang="en-US" dirty="0" err="1"/>
              <a:t>varanlegan</a:t>
            </a:r>
            <a:r>
              <a:rPr lang="en-US" dirty="0"/>
              <a:t> </a:t>
            </a:r>
            <a:r>
              <a:rPr lang="en-US" dirty="0" err="1"/>
              <a:t>árangur</a:t>
            </a:r>
            <a:r>
              <a:rPr lang="en-US" dirty="0"/>
              <a:t> </a:t>
            </a:r>
            <a:r>
              <a:rPr lang="en-US" dirty="0" err="1"/>
              <a:t>og</a:t>
            </a:r>
            <a:r>
              <a:rPr lang="en-US" dirty="0"/>
              <a:t> </a:t>
            </a:r>
            <a:r>
              <a:rPr lang="en-US" dirty="0" err="1"/>
              <a:t>vellíðan</a:t>
            </a:r>
            <a:r>
              <a:rPr lang="en-US" dirty="0"/>
              <a:t> </a:t>
            </a:r>
            <a:r>
              <a:rPr lang="en-US" dirty="0" err="1"/>
              <a:t>allra</a:t>
            </a:r>
            <a:r>
              <a:rPr lang="en-US" dirty="0"/>
              <a:t> </a:t>
            </a:r>
            <a:r>
              <a:rPr lang="en-US" dirty="0" err="1"/>
              <a:t>þarf</a:t>
            </a:r>
            <a:r>
              <a:rPr lang="en-US" dirty="0"/>
              <a:t> </a:t>
            </a:r>
            <a:r>
              <a:rPr lang="en-US" dirty="0" err="1"/>
              <a:t>að</a:t>
            </a:r>
            <a:r>
              <a:rPr lang="en-US" dirty="0"/>
              <a:t> </a:t>
            </a:r>
            <a:r>
              <a:rPr lang="en-US" dirty="0" err="1"/>
              <a:t>ná</a:t>
            </a:r>
            <a:r>
              <a:rPr lang="en-US" dirty="0"/>
              <a:t> </a:t>
            </a:r>
            <a:r>
              <a:rPr lang="en-US" dirty="0" err="1"/>
              <a:t>jafnvægi</a:t>
            </a:r>
            <a:r>
              <a:rPr lang="en-US" dirty="0"/>
              <a:t> milli </a:t>
            </a:r>
            <a:r>
              <a:rPr lang="en-US" dirty="0" err="1"/>
              <a:t>efnahagslegra</a:t>
            </a:r>
            <a:r>
              <a:rPr lang="en-US" dirty="0"/>
              <a:t> </a:t>
            </a:r>
            <a:r>
              <a:rPr lang="en-US" dirty="0" err="1"/>
              <a:t>þátta</a:t>
            </a:r>
            <a:r>
              <a:rPr lang="en-US" dirty="0"/>
              <a:t>, </a:t>
            </a:r>
            <a:r>
              <a:rPr lang="en-US" dirty="0" err="1"/>
              <a:t>félagslegra</a:t>
            </a:r>
            <a:r>
              <a:rPr lang="en-US" dirty="0"/>
              <a:t> </a:t>
            </a:r>
            <a:r>
              <a:rPr lang="en-US" dirty="0" err="1"/>
              <a:t>þátt</a:t>
            </a:r>
            <a:r>
              <a:rPr lang="en-US" dirty="0"/>
              <a:t> </a:t>
            </a:r>
            <a:r>
              <a:rPr lang="en-US" dirty="0" err="1"/>
              <a:t>og</a:t>
            </a:r>
            <a:r>
              <a:rPr lang="en-US" dirty="0"/>
              <a:t> </a:t>
            </a:r>
            <a:r>
              <a:rPr lang="en-US" dirty="0" err="1"/>
              <a:t>náttúrunnar</a:t>
            </a:r>
            <a:r>
              <a:rPr lang="en-US" dirty="0"/>
              <a:t>. </a:t>
            </a:r>
            <a:r>
              <a:rPr lang="en-US" dirty="0" err="1"/>
              <a:t>Því</a:t>
            </a:r>
            <a:r>
              <a:rPr lang="en-US" dirty="0"/>
              <a:t> </a:t>
            </a:r>
            <a:r>
              <a:rPr lang="en-US" dirty="0" err="1"/>
              <a:t>fjalla</a:t>
            </a:r>
            <a:r>
              <a:rPr lang="en-US" dirty="0"/>
              <a:t> </a:t>
            </a:r>
            <a:r>
              <a:rPr lang="en-US" dirty="0" err="1"/>
              <a:t>markmiðin</a:t>
            </a:r>
            <a:r>
              <a:rPr lang="en-US" dirty="0"/>
              <a:t> um </a:t>
            </a:r>
            <a:r>
              <a:rPr lang="en-US" dirty="0" err="1"/>
              <a:t>þætti</a:t>
            </a:r>
            <a:r>
              <a:rPr lang="en-US" dirty="0"/>
              <a:t> </a:t>
            </a:r>
            <a:r>
              <a:rPr lang="en-US" dirty="0" err="1"/>
              <a:t>eins</a:t>
            </a:r>
            <a:r>
              <a:rPr lang="en-US" dirty="0"/>
              <a:t> </a:t>
            </a:r>
            <a:r>
              <a:rPr lang="en-US" dirty="0" err="1"/>
              <a:t>og</a:t>
            </a:r>
            <a:r>
              <a:rPr lang="en-US" dirty="0"/>
              <a:t> </a:t>
            </a:r>
            <a:r>
              <a:rPr lang="en-US" dirty="0" err="1"/>
              <a:t>verndun</a:t>
            </a:r>
            <a:r>
              <a:rPr lang="en-US" dirty="0"/>
              <a:t> </a:t>
            </a:r>
            <a:r>
              <a:rPr lang="en-US" dirty="0" err="1"/>
              <a:t>jarðarinnar</a:t>
            </a:r>
            <a:r>
              <a:rPr lang="en-US" dirty="0"/>
              <a:t>, </a:t>
            </a:r>
            <a:r>
              <a:rPr lang="en-US" dirty="0" err="1"/>
              <a:t>frið</a:t>
            </a:r>
            <a:r>
              <a:rPr lang="en-US" dirty="0"/>
              <a:t>, </a:t>
            </a:r>
            <a:r>
              <a:rPr lang="en-US" dirty="0" err="1"/>
              <a:t>jafnrétti</a:t>
            </a:r>
            <a:r>
              <a:rPr lang="en-US" dirty="0"/>
              <a:t> </a:t>
            </a:r>
            <a:r>
              <a:rPr lang="en-US" dirty="0" err="1"/>
              <a:t>og</a:t>
            </a:r>
            <a:r>
              <a:rPr lang="en-US" dirty="0"/>
              <a:t> </a:t>
            </a:r>
            <a:r>
              <a:rPr lang="en-US" dirty="0" err="1"/>
              <a:t>atvinnu</a:t>
            </a:r>
            <a:r>
              <a:rPr lang="en-US" dirty="0"/>
              <a:t>.</a:t>
            </a:r>
          </a:p>
          <a:p>
            <a:endParaRPr lang="en-US"/>
          </a:p>
          <a:p>
            <a:r>
              <a:rPr lang="en-US" dirty="0" err="1"/>
              <a:t>Stjórnvöld</a:t>
            </a:r>
            <a:r>
              <a:rPr lang="en-US" dirty="0"/>
              <a:t> í </a:t>
            </a:r>
            <a:r>
              <a:rPr lang="en-US" dirty="0" err="1"/>
              <a:t>ríkjum</a:t>
            </a:r>
            <a:r>
              <a:rPr lang="en-US" dirty="0"/>
              <a:t> </a:t>
            </a:r>
            <a:r>
              <a:rPr lang="en-US" dirty="0" err="1"/>
              <a:t>heimsins</a:t>
            </a:r>
            <a:r>
              <a:rPr lang="en-US" dirty="0"/>
              <a:t> </a:t>
            </a:r>
            <a:r>
              <a:rPr lang="en-US" dirty="0" err="1"/>
              <a:t>eiga</a:t>
            </a:r>
            <a:r>
              <a:rPr lang="en-US" dirty="0"/>
              <a:t> </a:t>
            </a:r>
            <a:r>
              <a:rPr lang="en-US" dirty="0" err="1"/>
              <a:t>að</a:t>
            </a:r>
            <a:r>
              <a:rPr lang="en-US" dirty="0"/>
              <a:t> vera </a:t>
            </a:r>
            <a:r>
              <a:rPr lang="en-US" dirty="0" err="1"/>
              <a:t>að</a:t>
            </a:r>
            <a:r>
              <a:rPr lang="en-US" dirty="0"/>
              <a:t> </a:t>
            </a:r>
            <a:r>
              <a:rPr lang="en-US" dirty="0" err="1"/>
              <a:t>vinna</a:t>
            </a:r>
            <a:r>
              <a:rPr lang="en-US" dirty="0"/>
              <a:t> </a:t>
            </a:r>
            <a:r>
              <a:rPr lang="en-US" dirty="0" err="1"/>
              <a:t>að</a:t>
            </a:r>
            <a:r>
              <a:rPr lang="en-US" dirty="0"/>
              <a:t> </a:t>
            </a:r>
            <a:r>
              <a:rPr lang="en-US" dirty="0" err="1"/>
              <a:t>því</a:t>
            </a:r>
            <a:r>
              <a:rPr lang="en-US" dirty="0"/>
              <a:t> </a:t>
            </a:r>
            <a:r>
              <a:rPr lang="en-US" dirty="0" err="1"/>
              <a:t>að</a:t>
            </a:r>
            <a:r>
              <a:rPr lang="en-US" dirty="0"/>
              <a:t> </a:t>
            </a:r>
            <a:r>
              <a:rPr lang="en-US" dirty="0" err="1"/>
              <a:t>ná</a:t>
            </a:r>
            <a:r>
              <a:rPr lang="en-US" dirty="0"/>
              <a:t> </a:t>
            </a:r>
            <a:r>
              <a:rPr lang="en-US" dirty="0" err="1"/>
              <a:t>þessum</a:t>
            </a:r>
            <a:r>
              <a:rPr lang="en-US" dirty="0"/>
              <a:t> </a:t>
            </a:r>
            <a:r>
              <a:rPr lang="en-US" dirty="0" err="1"/>
              <a:t>markmiðum</a:t>
            </a:r>
            <a:r>
              <a:rPr lang="en-US" dirty="0"/>
              <a:t> </a:t>
            </a:r>
            <a:r>
              <a:rPr lang="en-US" dirty="0" err="1"/>
              <a:t>og</a:t>
            </a:r>
            <a:r>
              <a:rPr lang="en-US" dirty="0"/>
              <a:t> </a:t>
            </a:r>
            <a:r>
              <a:rPr lang="en-US" dirty="0" err="1"/>
              <a:t>bera</a:t>
            </a:r>
            <a:r>
              <a:rPr lang="en-US" dirty="0"/>
              <a:t> </a:t>
            </a:r>
            <a:r>
              <a:rPr lang="en-US" dirty="0" err="1"/>
              <a:t>höfuðábyrgð</a:t>
            </a:r>
            <a:r>
              <a:rPr lang="en-US" dirty="0"/>
              <a:t>. </a:t>
            </a:r>
            <a:r>
              <a:rPr lang="en-US" dirty="0" err="1"/>
              <a:t>Það</a:t>
            </a:r>
            <a:r>
              <a:rPr lang="en-US" dirty="0"/>
              <a:t> er </a:t>
            </a:r>
            <a:r>
              <a:rPr lang="en-US" dirty="0" err="1"/>
              <a:t>þó</a:t>
            </a:r>
            <a:r>
              <a:rPr lang="en-US" dirty="0"/>
              <a:t> </a:t>
            </a:r>
            <a:r>
              <a:rPr lang="en-US" dirty="0" err="1"/>
              <a:t>ýmislegt</a:t>
            </a:r>
            <a:r>
              <a:rPr lang="en-US" dirty="0"/>
              <a:t> </a:t>
            </a:r>
            <a:r>
              <a:rPr lang="en-US" dirty="0" err="1"/>
              <a:t>sem</a:t>
            </a:r>
            <a:r>
              <a:rPr lang="en-US" dirty="0"/>
              <a:t> </a:t>
            </a:r>
            <a:r>
              <a:rPr lang="en-US" dirty="0" err="1"/>
              <a:t>hvert</a:t>
            </a:r>
            <a:r>
              <a:rPr lang="en-US" dirty="0"/>
              <a:t> </a:t>
            </a:r>
            <a:r>
              <a:rPr lang="en-US" dirty="0" err="1"/>
              <a:t>og</a:t>
            </a:r>
            <a:r>
              <a:rPr lang="en-US" dirty="0"/>
              <a:t> </a:t>
            </a:r>
            <a:r>
              <a:rPr lang="en-US" dirty="0" err="1"/>
              <a:t>eitt</a:t>
            </a:r>
            <a:r>
              <a:rPr lang="en-US" dirty="0"/>
              <a:t> </a:t>
            </a:r>
            <a:r>
              <a:rPr lang="en-US" dirty="0" err="1"/>
              <a:t>okkar</a:t>
            </a:r>
            <a:r>
              <a:rPr lang="en-US" dirty="0"/>
              <a:t> </a:t>
            </a:r>
            <a:r>
              <a:rPr lang="en-US" dirty="0" err="1"/>
              <a:t>getur</a:t>
            </a:r>
            <a:r>
              <a:rPr lang="en-US" dirty="0"/>
              <a:t> </a:t>
            </a:r>
            <a:r>
              <a:rPr lang="en-US" dirty="0" err="1"/>
              <a:t>gert</a:t>
            </a:r>
            <a:r>
              <a:rPr lang="en-US" dirty="0"/>
              <a:t> </a:t>
            </a:r>
            <a:r>
              <a:rPr lang="en-US" dirty="0" err="1"/>
              <a:t>til</a:t>
            </a:r>
            <a:r>
              <a:rPr lang="en-US" dirty="0"/>
              <a:t> </a:t>
            </a:r>
            <a:r>
              <a:rPr lang="en-US" dirty="0" err="1"/>
              <a:t>þess</a:t>
            </a:r>
            <a:r>
              <a:rPr lang="en-US" dirty="0"/>
              <a:t> </a:t>
            </a:r>
            <a:r>
              <a:rPr lang="en-US" dirty="0" err="1"/>
              <a:t>að</a:t>
            </a:r>
            <a:r>
              <a:rPr lang="en-US" dirty="0"/>
              <a:t> </a:t>
            </a:r>
            <a:r>
              <a:rPr lang="en-US" dirty="0" err="1"/>
              <a:t>hjálpa</a:t>
            </a:r>
            <a:r>
              <a:rPr lang="en-US" dirty="0"/>
              <a:t> </a:t>
            </a:r>
            <a:r>
              <a:rPr lang="en-US" dirty="0" err="1"/>
              <a:t>til</a:t>
            </a:r>
            <a:r>
              <a:rPr lang="en-US" dirty="0"/>
              <a:t> </a:t>
            </a:r>
            <a:r>
              <a:rPr lang="en-US" dirty="0" err="1"/>
              <a:t>við</a:t>
            </a:r>
            <a:r>
              <a:rPr lang="en-US" dirty="0"/>
              <a:t> </a:t>
            </a:r>
            <a:r>
              <a:rPr lang="en-US" dirty="0" err="1"/>
              <a:t>að</a:t>
            </a:r>
            <a:r>
              <a:rPr lang="en-US" dirty="0"/>
              <a:t> </a:t>
            </a:r>
            <a:r>
              <a:rPr lang="en-US" dirty="0" err="1"/>
              <a:t>markmiðin</a:t>
            </a:r>
            <a:r>
              <a:rPr lang="en-US" dirty="0"/>
              <a:t> </a:t>
            </a:r>
            <a:r>
              <a:rPr lang="en-US" dirty="0" err="1"/>
              <a:t>náist</a:t>
            </a:r>
            <a:r>
              <a:rPr lang="en-US" dirty="0"/>
              <a:t>.</a:t>
            </a:r>
          </a:p>
          <a:p>
            <a:endParaRPr lang="en-US"/>
          </a:p>
          <a:p>
            <a:r>
              <a:rPr lang="en-US" dirty="0" err="1"/>
              <a:t>Mikilvægt</a:t>
            </a:r>
            <a:r>
              <a:rPr lang="en-US" dirty="0"/>
              <a:t> er </a:t>
            </a:r>
            <a:r>
              <a:rPr lang="en-US" dirty="0" err="1"/>
              <a:t>að</a:t>
            </a:r>
            <a:r>
              <a:rPr lang="en-US" dirty="0"/>
              <a:t> </a:t>
            </a:r>
            <a:r>
              <a:rPr lang="en-US" dirty="0" err="1"/>
              <a:t>átta</a:t>
            </a:r>
            <a:r>
              <a:rPr lang="en-US" dirty="0"/>
              <a:t> sig á </a:t>
            </a:r>
            <a:r>
              <a:rPr lang="en-US" dirty="0" err="1"/>
              <a:t>því</a:t>
            </a:r>
            <a:r>
              <a:rPr lang="en-US" dirty="0"/>
              <a:t> </a:t>
            </a:r>
            <a:r>
              <a:rPr lang="en-US" dirty="0" err="1"/>
              <a:t>að</a:t>
            </a:r>
            <a:r>
              <a:rPr lang="en-US" dirty="0"/>
              <a:t> </a:t>
            </a:r>
            <a:r>
              <a:rPr lang="en-US" dirty="0" err="1"/>
              <a:t>öll</a:t>
            </a:r>
            <a:r>
              <a:rPr lang="en-US" dirty="0"/>
              <a:t> </a:t>
            </a:r>
            <a:r>
              <a:rPr lang="en-US" dirty="0" err="1"/>
              <a:t>heimsmarkmiðin</a:t>
            </a:r>
            <a:r>
              <a:rPr lang="en-US" dirty="0"/>
              <a:t> </a:t>
            </a:r>
            <a:r>
              <a:rPr lang="en-US" dirty="0" err="1"/>
              <a:t>tengjast</a:t>
            </a:r>
            <a:r>
              <a:rPr lang="en-US" dirty="0"/>
              <a:t>. </a:t>
            </a:r>
            <a:r>
              <a:rPr lang="en-US" dirty="0" err="1"/>
              <a:t>T.d.</a:t>
            </a:r>
            <a:r>
              <a:rPr lang="en-US" dirty="0"/>
              <a:t> </a:t>
            </a:r>
            <a:r>
              <a:rPr lang="en-US" dirty="0" err="1"/>
              <a:t>má</a:t>
            </a:r>
            <a:r>
              <a:rPr lang="en-US" dirty="0"/>
              <a:t> </a:t>
            </a:r>
            <a:r>
              <a:rPr lang="en-US" dirty="0" err="1"/>
              <a:t>fullyrða</a:t>
            </a:r>
            <a:r>
              <a:rPr lang="en-US" dirty="0"/>
              <a:t> </a:t>
            </a:r>
            <a:r>
              <a:rPr lang="en-US" dirty="0" err="1"/>
              <a:t>að</a:t>
            </a:r>
            <a:r>
              <a:rPr lang="en-US" dirty="0"/>
              <a:t> </a:t>
            </a:r>
            <a:r>
              <a:rPr lang="en-US" dirty="0" err="1"/>
              <a:t>Heimsmarkmið</a:t>
            </a:r>
            <a:r>
              <a:rPr lang="en-US" dirty="0"/>
              <a:t> </a:t>
            </a:r>
            <a:r>
              <a:rPr lang="en-US" dirty="0" err="1"/>
              <a:t>Sameinuðu</a:t>
            </a:r>
            <a:r>
              <a:rPr lang="en-US" dirty="0"/>
              <a:t> </a:t>
            </a:r>
            <a:r>
              <a:rPr lang="en-US" dirty="0" err="1"/>
              <a:t>þjóðanna</a:t>
            </a:r>
            <a:r>
              <a:rPr lang="en-US" dirty="0"/>
              <a:t> um </a:t>
            </a:r>
            <a:r>
              <a:rPr lang="en-US" dirty="0" err="1"/>
              <a:t>sjálfbæra</a:t>
            </a:r>
            <a:r>
              <a:rPr lang="en-US" dirty="0"/>
              <a:t> </a:t>
            </a:r>
            <a:r>
              <a:rPr lang="en-US" dirty="0" err="1"/>
              <a:t>þróun</a:t>
            </a:r>
            <a:r>
              <a:rPr lang="en-US" dirty="0"/>
              <a:t> </a:t>
            </a:r>
            <a:r>
              <a:rPr lang="en-US" dirty="0" err="1"/>
              <a:t>voru</a:t>
            </a:r>
            <a:r>
              <a:rPr lang="en-US" dirty="0"/>
              <a:t> </a:t>
            </a:r>
            <a:r>
              <a:rPr lang="en-US" dirty="0" err="1"/>
              <a:t>samþykkt</a:t>
            </a:r>
            <a:r>
              <a:rPr lang="en-US" dirty="0"/>
              <a:t> </a:t>
            </a:r>
            <a:r>
              <a:rPr lang="en-US" dirty="0" err="1"/>
              <a:t>af</a:t>
            </a:r>
            <a:r>
              <a:rPr lang="en-US" dirty="0"/>
              <a:t> </a:t>
            </a:r>
            <a:r>
              <a:rPr lang="en-US" dirty="0" err="1"/>
              <a:t>fulltrúum</a:t>
            </a:r>
            <a:r>
              <a:rPr lang="en-US" dirty="0"/>
              <a:t> </a:t>
            </a:r>
            <a:r>
              <a:rPr lang="en-US" dirty="0" err="1"/>
              <a:t>allra</a:t>
            </a:r>
            <a:r>
              <a:rPr lang="en-US" dirty="0"/>
              <a:t> </a:t>
            </a:r>
            <a:r>
              <a:rPr lang="en-US" dirty="0" err="1"/>
              <a:t>aðildarríkja</a:t>
            </a:r>
            <a:r>
              <a:rPr lang="en-US" dirty="0"/>
              <a:t> </a:t>
            </a:r>
            <a:r>
              <a:rPr lang="en-US" dirty="0" err="1"/>
              <a:t>Sameinuðu</a:t>
            </a:r>
            <a:r>
              <a:rPr lang="en-US" dirty="0"/>
              <a:t> </a:t>
            </a:r>
            <a:r>
              <a:rPr lang="en-US" dirty="0" err="1"/>
              <a:t>þjóðanna</a:t>
            </a:r>
            <a:r>
              <a:rPr lang="en-US" dirty="0"/>
              <a:t> í </a:t>
            </a:r>
            <a:r>
              <a:rPr lang="en-US" dirty="0" err="1"/>
              <a:t>september</a:t>
            </a:r>
            <a:r>
              <a:rPr lang="en-US" dirty="0"/>
              <a:t> </a:t>
            </a:r>
            <a:r>
              <a:rPr lang="en-US" dirty="0" err="1"/>
              <a:t>árið</a:t>
            </a:r>
            <a:r>
              <a:rPr lang="en-US" dirty="0"/>
              <a:t> 2015. </a:t>
            </a:r>
          </a:p>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15</a:t>
            </a:fld>
            <a:endParaRPr lang="is-IS"/>
          </a:p>
        </p:txBody>
      </p:sp>
    </p:spTree>
    <p:extLst>
      <p:ext uri="{BB962C8B-B14F-4D97-AF65-F5344CB8AC3E}">
        <p14:creationId xmlns:p14="http://schemas.microsoft.com/office/powerpoint/2010/main" val="3807346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Þessa</a:t>
            </a:r>
            <a:r>
              <a:rPr lang="en-US"/>
              <a:t> </a:t>
            </a:r>
            <a:r>
              <a:rPr lang="en-US" err="1"/>
              <a:t>glæru</a:t>
            </a:r>
            <a:r>
              <a:rPr lang="en-US"/>
              <a:t> er </a:t>
            </a:r>
            <a:r>
              <a:rPr lang="en-US" err="1"/>
              <a:t>gott</a:t>
            </a:r>
            <a:r>
              <a:rPr lang="en-US"/>
              <a:t> </a:t>
            </a:r>
            <a:r>
              <a:rPr lang="en-US" err="1"/>
              <a:t>prenta</a:t>
            </a:r>
            <a:r>
              <a:rPr lang="en-US"/>
              <a:t> </a:t>
            </a:r>
            <a:r>
              <a:rPr lang="en-US" err="1"/>
              <a:t>út</a:t>
            </a:r>
            <a:r>
              <a:rPr lang="en-US"/>
              <a:t> </a:t>
            </a:r>
            <a:r>
              <a:rPr lang="en-US" err="1"/>
              <a:t>fyrir</a:t>
            </a:r>
            <a:r>
              <a:rPr lang="en-US"/>
              <a:t> </a:t>
            </a:r>
            <a:r>
              <a:rPr lang="en-US" err="1"/>
              <a:t>nemendur</a:t>
            </a:r>
            <a:r>
              <a:rPr lang="en-US"/>
              <a:t>.</a:t>
            </a:r>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16</a:t>
            </a:fld>
            <a:endParaRPr lang="is-IS"/>
          </a:p>
        </p:txBody>
      </p:sp>
    </p:spTree>
    <p:extLst>
      <p:ext uri="{BB962C8B-B14F-4D97-AF65-F5344CB8AC3E}">
        <p14:creationId xmlns:p14="http://schemas.microsoft.com/office/powerpoint/2010/main" val="394622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latin typeface="Aptos"/>
              <a:ea typeface="Calibri"/>
              <a:cs typeface="Calibri"/>
            </a:endParaRPr>
          </a:p>
          <a:p>
            <a:endParaRPr lang="en-US">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17</a:t>
            </a:fld>
            <a:endParaRPr lang="is-IS"/>
          </a:p>
        </p:txBody>
      </p:sp>
    </p:spTree>
    <p:extLst>
      <p:ext uri="{BB962C8B-B14F-4D97-AF65-F5344CB8AC3E}">
        <p14:creationId xmlns:p14="http://schemas.microsoft.com/office/powerpoint/2010/main" val="366642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18</a:t>
            </a:fld>
            <a:endParaRPr lang="is-IS"/>
          </a:p>
        </p:txBody>
      </p:sp>
    </p:spTree>
    <p:extLst>
      <p:ext uri="{BB962C8B-B14F-4D97-AF65-F5344CB8AC3E}">
        <p14:creationId xmlns:p14="http://schemas.microsoft.com/office/powerpoint/2010/main" val="61519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19</a:t>
            </a:fld>
            <a:endParaRPr lang="is-IS"/>
          </a:p>
        </p:txBody>
      </p:sp>
    </p:spTree>
    <p:extLst>
      <p:ext uri="{BB962C8B-B14F-4D97-AF65-F5344CB8AC3E}">
        <p14:creationId xmlns:p14="http://schemas.microsoft.com/office/powerpoint/2010/main" val="417519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2</a:t>
            </a:fld>
            <a:endParaRPr lang="is-IS"/>
          </a:p>
        </p:txBody>
      </p:sp>
    </p:spTree>
    <p:extLst>
      <p:ext uri="{BB962C8B-B14F-4D97-AF65-F5344CB8AC3E}">
        <p14:creationId xmlns:p14="http://schemas.microsoft.com/office/powerpoint/2010/main" val="4127127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Þessa</a:t>
            </a:r>
            <a:r>
              <a:rPr lang="en-US"/>
              <a:t> </a:t>
            </a:r>
            <a:r>
              <a:rPr lang="en-US" err="1"/>
              <a:t>glæru</a:t>
            </a:r>
            <a:r>
              <a:rPr lang="en-US"/>
              <a:t> er </a:t>
            </a:r>
            <a:r>
              <a:rPr lang="en-US" err="1"/>
              <a:t>gott</a:t>
            </a:r>
            <a:r>
              <a:rPr lang="en-US"/>
              <a:t> </a:t>
            </a:r>
            <a:r>
              <a:rPr lang="en-US" err="1"/>
              <a:t>að</a:t>
            </a:r>
            <a:r>
              <a:rPr lang="en-US"/>
              <a:t> </a:t>
            </a:r>
            <a:r>
              <a:rPr lang="en-US" err="1"/>
              <a:t>prenta</a:t>
            </a:r>
            <a:r>
              <a:rPr lang="en-US"/>
              <a:t> </a:t>
            </a:r>
            <a:r>
              <a:rPr lang="en-US" err="1"/>
              <a:t>út</a:t>
            </a:r>
            <a:r>
              <a:rPr lang="en-US"/>
              <a:t> </a:t>
            </a:r>
            <a:r>
              <a:rPr lang="en-US" err="1"/>
              <a:t>fyrir</a:t>
            </a:r>
            <a:r>
              <a:rPr lang="en-US"/>
              <a:t> </a:t>
            </a:r>
            <a:r>
              <a:rPr lang="en-US" err="1"/>
              <a:t>nemendur</a:t>
            </a:r>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20</a:t>
            </a:fld>
            <a:endParaRPr lang="is-IS"/>
          </a:p>
        </p:txBody>
      </p:sp>
    </p:spTree>
    <p:extLst>
      <p:ext uri="{BB962C8B-B14F-4D97-AF65-F5344CB8AC3E}">
        <p14:creationId xmlns:p14="http://schemas.microsoft.com/office/powerpoint/2010/main" val="428838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21</a:t>
            </a:fld>
            <a:endParaRPr lang="is-IS"/>
          </a:p>
        </p:txBody>
      </p:sp>
    </p:spTree>
    <p:extLst>
      <p:ext uri="{BB962C8B-B14F-4D97-AF65-F5344CB8AC3E}">
        <p14:creationId xmlns:p14="http://schemas.microsoft.com/office/powerpoint/2010/main" val="305032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3</a:t>
            </a:fld>
            <a:endParaRPr lang="is-IS"/>
          </a:p>
        </p:txBody>
      </p:sp>
    </p:spTree>
    <p:extLst>
      <p:ext uri="{BB962C8B-B14F-4D97-AF65-F5344CB8AC3E}">
        <p14:creationId xmlns:p14="http://schemas.microsoft.com/office/powerpoint/2010/main" val="61547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4</a:t>
            </a:fld>
            <a:endParaRPr lang="is-IS"/>
          </a:p>
        </p:txBody>
      </p:sp>
    </p:spTree>
    <p:extLst>
      <p:ext uri="{BB962C8B-B14F-4D97-AF65-F5344CB8AC3E}">
        <p14:creationId xmlns:p14="http://schemas.microsoft.com/office/powerpoint/2010/main" val="330637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ea typeface="Calibri"/>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190214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6</a:t>
            </a:fld>
            <a:endParaRPr lang="is-IS"/>
          </a:p>
        </p:txBody>
      </p:sp>
    </p:spTree>
    <p:extLst>
      <p:ext uri="{BB962C8B-B14F-4D97-AF65-F5344CB8AC3E}">
        <p14:creationId xmlns:p14="http://schemas.microsoft.com/office/powerpoint/2010/main" val="427808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7</a:t>
            </a:fld>
            <a:endParaRPr lang="is-IS"/>
          </a:p>
        </p:txBody>
      </p:sp>
    </p:spTree>
    <p:extLst>
      <p:ext uri="{BB962C8B-B14F-4D97-AF65-F5344CB8AC3E}">
        <p14:creationId xmlns:p14="http://schemas.microsoft.com/office/powerpoint/2010/main" val="378533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a:t>Kynning á Barnasáttmálanum – leiðbeiningar fyrir kennara </a:t>
            </a:r>
            <a:endParaRPr lang="en-US" dirty="0"/>
          </a:p>
          <a:p>
            <a:r>
              <a:rPr lang="is-IS" b="1" i="1"/>
              <a:t>Einnig er hægt er að skoða Barnasáttmálann á </a:t>
            </a:r>
            <a:r>
              <a:rPr lang="is-IS" b="1" i="1" dirty="0">
                <a:hlinkClick r:id="rId3"/>
              </a:rPr>
              <a:t>www.barnasattmali.is</a:t>
            </a:r>
            <a:endParaRPr lang="is-IS" dirty="0"/>
          </a:p>
          <a:p>
            <a:endParaRPr lang="is-IS" dirty="0"/>
          </a:p>
          <a:p>
            <a:r>
              <a:rPr lang="is-IS"/>
              <a:t>Öll lönd í heiminum (nema Bandaríkin) hafa skrifað undir sáttmála sem á að tryggja börnum allt sem þau þurfa til þess að lifa og þroskast vel. Þessi sáttmáli heitir Barnasáttmálinn. </a:t>
            </a:r>
            <a:endParaRPr lang="en-US" dirty="0"/>
          </a:p>
          <a:p>
            <a:r>
              <a:rPr lang="is-IS"/>
              <a:t>Í Barnasáttmálanum eru greinar þar sem stendur t.d. að öll börn í heiminum séu jöfn og eigi rétt á því að vera eins og þau eru (2.gr). Þar stendur líka að börn eigi rétt á að segja sína skoðun og að fullorðnir eigi að hlusta og taka mark á því sem börn segja (12.gr). Þar stendur líka að börn eigi rétt á hreinu vatni (24.gr) húsnæði, mat, fötum (27. gr) að fara í skóla og að mennta sig (28. gr) og hvíla sig og leika sér (31. gr) og að fullorðnir eigi alltaf að gera það sem er best fyrir barnið (3.gr). </a:t>
            </a:r>
            <a:endParaRPr lang="en-US" dirty="0"/>
          </a:p>
          <a:p>
            <a:r>
              <a:rPr lang="is-IS"/>
              <a:t>Öll lönd sem eru búin að samþykkja Barnasáttmálann eru sammála um þetta.</a:t>
            </a:r>
          </a:p>
          <a:p>
            <a:pPr algn="l"/>
            <a:endParaRPr lang="is-IS" dirty="0"/>
          </a:p>
          <a:p>
            <a:pPr marL="285750" indent="-285750">
              <a:buFont typeface="Arial,Sans-Serif"/>
              <a:buChar char="•"/>
            </a:pPr>
            <a:r>
              <a:rPr lang="is-IS"/>
              <a:t>Á meðan þið farið yfir þessa upptalningu sýnið börnunum myndir af greinunum. </a:t>
            </a:r>
            <a:endParaRPr lang="en-US" dirty="0"/>
          </a:p>
          <a:p>
            <a:pPr marL="285750" indent="-285750" algn="l">
              <a:buFont typeface="Arial,Sans-Serif"/>
              <a:buChar char="•"/>
            </a:pPr>
            <a:endParaRPr lang="is-IS" dirty="0"/>
          </a:p>
          <a:p>
            <a:r>
              <a:rPr lang="is-IS"/>
              <a:t>2. grein Barnasáttmálans, öll börn eru jöfn - bann við mismunun, tengist beint umræðunni um heimsmarkmiðin og ójöfnuð í heiminum. </a:t>
            </a:r>
            <a:endParaRPr lang="en-US" dirty="0"/>
          </a:p>
          <a:p>
            <a:r>
              <a:rPr lang="is-IS"/>
              <a:t>Við fæðumst öll með sömu réttindin, við getum aldrei misst réttindi okkar en staðan er þannig að við erum ekki með jöfn tækifæri til þess að njóta allra réttinda okkar. Þar spilar inn í t.d. hvar við fæðumst; er stríð eða friður í landinu sem við fæðumst í? Það skiptir miklu máli. Fá öll börn að mennta sig þar sem við búum? </a:t>
            </a:r>
            <a:endParaRPr lang="en-US" dirty="0"/>
          </a:p>
          <a:p>
            <a:pPr algn="l"/>
            <a:endParaRPr lang="is-IS" dirty="0"/>
          </a:p>
          <a:p>
            <a:r>
              <a:rPr lang="is-IS"/>
              <a:t>En þurfum við alltaf að fá jafnt? Það er kannski sanngjarnt þegar við erum í afmæli að þá fái öll sem vilja eina kökusneið. En hvað með ef einhver fótbrotnar og þarf að fá hækjur? Eiga þá allir að fá hækjur? </a:t>
            </a:r>
            <a:endParaRPr lang="en-US" dirty="0"/>
          </a:p>
          <a:p>
            <a:r>
              <a:rPr lang="is-IS"/>
              <a:t>Hvað með einhvern sem þarf að nota gleraugu – þurfum við þá öll að fá gleraugu?</a:t>
            </a:r>
            <a:endParaRPr lang="en-US" dirty="0"/>
          </a:p>
          <a:p>
            <a:r>
              <a:rPr lang="is-IS"/>
              <a:t>Stundum þurfum við sérstaka aðstoð til þess að okkur líði betur og svo að við getum lifað og þroskast vel – en hvað það er sem við þurfum er misjafnt og við þurfum að hjálpast að svo öllum líði vel. </a:t>
            </a:r>
          </a:p>
          <a:p>
            <a:pPr algn="l"/>
            <a:endParaRPr lang="en-US" dirty="0"/>
          </a:p>
          <a:p>
            <a:endParaRPr lang="en-US" dirty="0"/>
          </a:p>
        </p:txBody>
      </p:sp>
      <p:sp>
        <p:nvSpPr>
          <p:cNvPr id="4" name="Slide Number Placeholder 3"/>
          <p:cNvSpPr>
            <a:spLocks noGrp="1"/>
          </p:cNvSpPr>
          <p:nvPr>
            <p:ph type="sldNum" sz="quarter" idx="5"/>
          </p:nvPr>
        </p:nvSpPr>
        <p:spPr/>
        <p:txBody>
          <a:bodyPr/>
          <a:lstStyle/>
          <a:p>
            <a:fld id="{682CCF95-B760-4383-AFD8-A595AEB9A055}" type="slidenum">
              <a:rPr lang="is-IS" smtClean="0"/>
              <a:t>8</a:t>
            </a:fld>
            <a:endParaRPr lang="is-IS"/>
          </a:p>
        </p:txBody>
      </p:sp>
    </p:spTree>
    <p:extLst>
      <p:ext uri="{BB962C8B-B14F-4D97-AF65-F5344CB8AC3E}">
        <p14:creationId xmlns:p14="http://schemas.microsoft.com/office/powerpoint/2010/main" val="94141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latin typeface="Aptos"/>
              <a:ea typeface="Calibri"/>
              <a:cs typeface="Calibri"/>
            </a:endParaRPr>
          </a:p>
          <a:p>
            <a:r>
              <a:rPr lang="is-IS" dirty="0"/>
              <a:t> </a:t>
            </a:r>
          </a:p>
          <a:p>
            <a:endParaRPr lang="is-IS"/>
          </a:p>
          <a:p>
            <a:pPr algn="just"/>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9</a:t>
            </a:fld>
            <a:endParaRPr lang="is-IS"/>
          </a:p>
        </p:txBody>
      </p:sp>
    </p:spTree>
    <p:extLst>
      <p:ext uri="{BB962C8B-B14F-4D97-AF65-F5344CB8AC3E}">
        <p14:creationId xmlns:p14="http://schemas.microsoft.com/office/powerpoint/2010/main" val="112501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8C22-95D0-3605-18E9-EDDCA44A5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85CBCD2C-8240-FA2B-9964-E8C21A1E2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3F809E0D-C5A1-D1DF-929C-FB4E384678AB}"/>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F91E05B4-4CF7-E733-935D-740D7E189F1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841C173-3FA7-946B-87CD-28DEFF06A64A}"/>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484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4CA8-3149-3D4D-909E-AE3F62604B0B}"/>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94028049-AF21-134C-8F3D-FC091469D7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6DD56022-34F9-EADD-6814-9A863F1C7452}"/>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4705E143-9553-84C6-CA5E-FB7C87CB0F0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EEA02274-3717-E4A2-D33D-E48FD3AA6785}"/>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429213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A3288-7CAD-052E-1340-72D5FAD0B7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A7E3B5EB-2779-AFB9-8E02-53DE83CBE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D3AD3696-6C0E-3D85-16D6-A461C355F24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3E5A307E-E253-C53C-7EDD-623A0BD0F583}"/>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0E5E00D-06F8-1603-B79F-6704A456ABE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7451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011897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32079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F6DF-F4FE-696B-8BD1-2CBBDE271877}"/>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8683085A-723F-3D5F-C11E-D1623B414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951F7BA-93FA-E8F1-29B0-7198DBA6A42C}"/>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96465EF-7590-EAA2-EE84-C5DCF569E34B}"/>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38669FA-7E62-968D-2C20-C07B6111BCE2}"/>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81417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C4F3-1E4F-78C5-6693-655F014D8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9A7B563B-1153-F0E2-42F3-712A8CCCF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29CE6-075E-6683-D420-0C9CB86E0FA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98612205-A487-C65C-CD6C-C6E902E4B0AF}"/>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D57A38D1-8A80-02EF-189C-FFEDDF54B72C}"/>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66977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A17F-F5FA-582D-59C9-306CEF0B33C5}"/>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07F2D7EB-ADAB-9153-EE1F-2EC4BDC0E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C8B59851-3069-605F-C744-920C97D270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0E097CDF-67DA-C2B4-9CCC-B6A482520DE9}"/>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806A7EC6-82BF-9E9E-EBA8-B7D03A748FB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3D71BC6-4496-AA47-D499-11BB94CB00A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141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5D68-05A9-486E-3F7D-4D24DD9CFC5D}"/>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29C1303F-34B2-070F-F694-4E271805A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BF6DA-0614-DCC0-8D89-83280A929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F66870C5-2991-EE68-3BE1-BEFB8420B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40C1D-B399-7760-7D71-973B291CE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68AF0512-4574-072E-B0BF-00718C7AD007}"/>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8" name="Footer Placeholder 7">
            <a:extLst>
              <a:ext uri="{FF2B5EF4-FFF2-40B4-BE49-F238E27FC236}">
                <a16:creationId xmlns:a16="http://schemas.microsoft.com/office/drawing/2014/main" id="{F8F52023-2CCA-0082-4B9C-D1246E2D2379}"/>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FED1083A-5867-19ED-74B0-87CB7B1F4B71}"/>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5045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6F0A-F06E-3E69-42ED-BB7B228591E9}"/>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52F164D2-559F-2410-03A0-4BCDBF068513}"/>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4" name="Footer Placeholder 3">
            <a:extLst>
              <a:ext uri="{FF2B5EF4-FFF2-40B4-BE49-F238E27FC236}">
                <a16:creationId xmlns:a16="http://schemas.microsoft.com/office/drawing/2014/main" id="{DE84D5F4-D10B-5F27-5850-F4DC84D48128}"/>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4081972B-1FE2-14BE-A10D-601FD4CAD986}"/>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22316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9FF90-869B-A39D-2A11-D877E4B370D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3" name="Footer Placeholder 2">
            <a:extLst>
              <a:ext uri="{FF2B5EF4-FFF2-40B4-BE49-F238E27FC236}">
                <a16:creationId xmlns:a16="http://schemas.microsoft.com/office/drawing/2014/main" id="{F1DF9B32-26FA-4AE2-6D35-2F43C81222BA}"/>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E00A7707-0E33-F8B9-9528-6233A2C67A93}"/>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899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2132-D10E-8103-BD8E-37F615F7F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0549BC9C-9FF5-DD5E-5E72-6663D4813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8A990474-81F9-6A5D-7D7F-161964B53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5DE6E-418C-B830-2219-8DBD65D663D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FE26B388-430B-EDE3-A021-1EEB1C182AE8}"/>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C6697466-594A-06BF-AD05-1B9601E0C8B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94972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6ED-5E3E-E9C8-FDD3-EFA2A4C24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987708FC-8DA4-70E4-C509-399BF8E9D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A3D7BB60-F64D-D367-6DED-4BA1C8481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91ADF-64D3-2745-5E4A-6546A6FC1610}"/>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A217ABB0-7B6A-0A7E-1628-4BE58FA141C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99238B86-633A-7B20-646A-B21C2810FB8B}"/>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14691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2CD81-EBC3-8987-94E7-282271253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66ACDB12-9953-D73E-25E1-31FEE0C68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8E97AA63-A3E7-EB41-FDB4-C756A2E46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C10F263-62A3-61B8-3118-7B215DE0A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lide Number Placeholder 5">
            <a:extLst>
              <a:ext uri="{FF2B5EF4-FFF2-40B4-BE49-F238E27FC236}">
                <a16:creationId xmlns:a16="http://schemas.microsoft.com/office/drawing/2014/main" id="{E2B1BBD9-AE46-2A25-DC40-96BB9DD73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1CFBE4-1A8E-4C5F-BC2F-30C0C9F23C5E}" type="slidenum">
              <a:rPr lang="is-IS" smtClean="0"/>
              <a:t>‹#›</a:t>
            </a:fld>
            <a:endParaRPr lang="is-IS"/>
          </a:p>
        </p:txBody>
      </p:sp>
    </p:spTree>
    <p:extLst>
      <p:ext uri="{BB962C8B-B14F-4D97-AF65-F5344CB8AC3E}">
        <p14:creationId xmlns:p14="http://schemas.microsoft.com/office/powerpoint/2010/main" val="180205288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4/16/2024</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688" r:id="rId1"/>
    <p:sldLayoutId id="2147483675"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ideo" Target="https://www.youtube.com/embed/ZDpUzq48Ts8?start=1&amp;feature=oembed"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ideo" Target="https://www.youtube.com/embed/PQF13QqSnsg?list=PLmoSvq6M6wmolKM38t1HCIvAnda8RulmS"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5ZdAYti8eLs?feature=oembed"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hyperlink" Target="chrome-extension://efaidnbmnnnibpcajpcglclefindmkaj/https:/uniceficeland.cdn.prismic.io/uniceficeland/3693cdd1-b628-40e6-baed-e7bea3da1a53_HREYFINGIN_2023_aheitablad.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uniceficeland.cdn.prismic.io/uniceficeland/65dc6b703a605798c18c3f0a_2024_kynningarbref_a%C3%B0standendur.pdf" TargetMode="External"/><Relationship Id="rId5" Type="http://schemas.openxmlformats.org/officeDocument/2006/relationships/hyperlink" Target="https://uniceficeland.cdn.prismic.io/uniceficeland/f989375e-fbdf-444b-8a20-77adac178a85_2024_HREYFINGIN_FRAMKV%C3%86MDAB%C3%86KLINGUR.pdf" TargetMode="External"/><Relationship Id="rId4" Type="http://schemas.openxmlformats.org/officeDocument/2006/relationships/hyperlink" Target="https://uniceficeland.cdn.prismic.io/uniceficeland/d496fc36-dec6-4b52-9e6e-b1cb16c66567_2024_HREYFINGIN_KYNNINGARB.pdf" TargetMode="Externa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un.is/kennsluefni/" TargetMode="External"/><Relationship Id="rId13" Type="http://schemas.openxmlformats.org/officeDocument/2006/relationships/hyperlink" Target="http://www.gerasjalfur.is/" TargetMode="External"/><Relationship Id="rId3" Type="http://schemas.openxmlformats.org/officeDocument/2006/relationships/image" Target="../media/image28.jpeg"/><Relationship Id="rId7" Type="http://schemas.openxmlformats.org/officeDocument/2006/relationships/hyperlink" Target="https://www.unicef.is/rettindaratleikur" TargetMode="External"/><Relationship Id="rId12" Type="http://schemas.openxmlformats.org/officeDocument/2006/relationships/hyperlink" Target="https://www.youtube.com/watch?v=Jdg1_DEDjmk&amp;list=PLr3r5ZhK0uFzZ3-TWMFyrG39yhdW4tHdh"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barnasattmali.is/" TargetMode="External"/><Relationship Id="rId11" Type="http://schemas.openxmlformats.org/officeDocument/2006/relationships/hyperlink" Target="https://spilari.nyr.ruv.is/krakkaruv/spila/vid-eigum-oll-rettindi/32542/9mb0v1" TargetMode="External"/><Relationship Id="rId5" Type="http://schemas.openxmlformats.org/officeDocument/2006/relationships/hyperlink" Target="https://www.unicef.is/umakademiuna" TargetMode="External"/><Relationship Id="rId10" Type="http://schemas.openxmlformats.org/officeDocument/2006/relationships/hyperlink" Target="https://spilari.nyr.ruv.is/krakkaruv/spila/barnasattmali-tiu-ara/34460/a8kbe1" TargetMode="External"/><Relationship Id="rId4" Type="http://schemas.openxmlformats.org/officeDocument/2006/relationships/image" Target="../media/image2.png"/><Relationship Id="rId9" Type="http://schemas.openxmlformats.org/officeDocument/2006/relationships/hyperlink" Target="https://mms.is/namsefni/sjalfbaerni-nemendabo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18/10/relationships/comments" Target="../comments/modernComment_101_DE963E7A.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22.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colorful stripes&#10;&#10;Description automatically generated">
            <a:extLst>
              <a:ext uri="{FF2B5EF4-FFF2-40B4-BE49-F238E27FC236}">
                <a16:creationId xmlns:a16="http://schemas.microsoft.com/office/drawing/2014/main" id="{B9D1A653-8DCF-9FF2-3F93-A2B65A5A3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 y="0"/>
            <a:ext cx="12570460" cy="6857999"/>
          </a:xfrm>
          <a:prstGeom prst="rect">
            <a:avLst/>
          </a:prstGeom>
        </p:spPr>
      </p:pic>
      <p:sp>
        <p:nvSpPr>
          <p:cNvPr id="6" name="TextBox 5">
            <a:extLst>
              <a:ext uri="{FF2B5EF4-FFF2-40B4-BE49-F238E27FC236}">
                <a16:creationId xmlns:a16="http://schemas.microsoft.com/office/drawing/2014/main" id="{873C176D-21BB-358A-AE34-15B11B0F4C76}"/>
              </a:ext>
            </a:extLst>
          </p:cNvPr>
          <p:cNvSpPr txBox="1"/>
          <p:nvPr/>
        </p:nvSpPr>
        <p:spPr>
          <a:xfrm>
            <a:off x="5627046" y="5735637"/>
            <a:ext cx="5467883" cy="646331"/>
          </a:xfrm>
          <a:prstGeom prst="rect">
            <a:avLst/>
          </a:prstGeom>
          <a:noFill/>
        </p:spPr>
        <p:txBody>
          <a:bodyPr wrap="square" lIns="91440" tIns="45720" rIns="91440" bIns="45720" rtlCol="0" anchor="t">
            <a:spAutoFit/>
          </a:bodyPr>
          <a:lstStyle/>
          <a:p>
            <a:r>
              <a:rPr lang="is-IS" dirty="0">
                <a:solidFill>
                  <a:schemeClr val="bg1"/>
                </a:solidFill>
                <a:latin typeface="Univers"/>
              </a:rPr>
              <a:t>Fræðsla og verkefni fyrir miðstig grunnskóla</a:t>
            </a:r>
          </a:p>
          <a:p>
            <a:r>
              <a:rPr lang="is-IS" dirty="0">
                <a:solidFill>
                  <a:schemeClr val="bg1"/>
                </a:solidFill>
                <a:latin typeface="Univers"/>
              </a:rPr>
              <a:t>1. HLUTI  </a:t>
            </a:r>
            <a:endParaRPr lang="is-IS" dirty="0">
              <a:solidFill>
                <a:schemeClr val="bg1"/>
              </a:solidFill>
              <a:latin typeface="Univers" panose="020B0503020202020204" pitchFamily="34" charset="0"/>
            </a:endParaRPr>
          </a:p>
        </p:txBody>
      </p:sp>
      <p:pic>
        <p:nvPicPr>
          <p:cNvPr id="7" name="Picture 6">
            <a:extLst>
              <a:ext uri="{FF2B5EF4-FFF2-40B4-BE49-F238E27FC236}">
                <a16:creationId xmlns:a16="http://schemas.microsoft.com/office/drawing/2014/main" id="{9A024A63-384B-7541-1D63-D976631CC2A1}"/>
              </a:ext>
            </a:extLst>
          </p:cNvPr>
          <p:cNvPicPr>
            <a:picLocks noChangeAspect="1"/>
          </p:cNvPicPr>
          <p:nvPr/>
        </p:nvPicPr>
        <p:blipFill>
          <a:blip r:embed="rId4"/>
          <a:srcRect/>
          <a:stretch/>
        </p:blipFill>
        <p:spPr>
          <a:xfrm>
            <a:off x="10539662" y="293"/>
            <a:ext cx="1119835" cy="1119835"/>
          </a:xfrm>
          <a:prstGeom prst="rect">
            <a:avLst/>
          </a:prstGeom>
        </p:spPr>
      </p:pic>
      <p:pic>
        <p:nvPicPr>
          <p:cNvPr id="8" name="Picture 7">
            <a:extLst>
              <a:ext uri="{FF2B5EF4-FFF2-40B4-BE49-F238E27FC236}">
                <a16:creationId xmlns:a16="http://schemas.microsoft.com/office/drawing/2014/main" id="{F6311A57-A90B-32CC-704B-8079202866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07" b="7707"/>
          <a:stretch/>
        </p:blipFill>
        <p:spPr>
          <a:xfrm>
            <a:off x="5609299" y="2767997"/>
            <a:ext cx="5158965" cy="2901933"/>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AA789C3B-DAC5-A3E3-BD97-E26A9EC21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9662" y="0"/>
            <a:ext cx="1124663" cy="1124663"/>
          </a:xfrm>
          <a:prstGeom prst="rect">
            <a:avLst/>
          </a:prstGeom>
        </p:spPr>
      </p:pic>
    </p:spTree>
    <p:extLst>
      <p:ext uri="{BB962C8B-B14F-4D97-AF65-F5344CB8AC3E}">
        <p14:creationId xmlns:p14="http://schemas.microsoft.com/office/powerpoint/2010/main" val="198341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white and orange sign with two people&#10;&#10;Description automatically generated">
            <a:extLst>
              <a:ext uri="{FF2B5EF4-FFF2-40B4-BE49-F238E27FC236}">
                <a16:creationId xmlns:a16="http://schemas.microsoft.com/office/drawing/2014/main" id="{847B643F-729C-C6CD-EDBB-640CC3102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41" y="493950"/>
            <a:ext cx="2223850" cy="2965134"/>
          </a:xfrm>
          <a:prstGeom prst="rect">
            <a:avLst/>
          </a:prstGeom>
        </p:spPr>
      </p:pic>
      <p:pic>
        <p:nvPicPr>
          <p:cNvPr id="23" name="Picture 22" descr="A sign with two people on a pink background&#10;&#10;Description automatically generated">
            <a:extLst>
              <a:ext uri="{FF2B5EF4-FFF2-40B4-BE49-F238E27FC236}">
                <a16:creationId xmlns:a16="http://schemas.microsoft.com/office/drawing/2014/main" id="{830F9CD4-1AEA-0509-01AB-CDCC4EE95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64" y="493950"/>
            <a:ext cx="2223850" cy="2965134"/>
          </a:xfrm>
          <a:prstGeom prst="rect">
            <a:avLst/>
          </a:prstGeom>
        </p:spPr>
      </p:pic>
      <p:pic>
        <p:nvPicPr>
          <p:cNvPr id="24" name="Picture 23" descr="A white and black sign with a heart and a person&#10;&#10;Description automatically generated">
            <a:extLst>
              <a:ext uri="{FF2B5EF4-FFF2-40B4-BE49-F238E27FC236}">
                <a16:creationId xmlns:a16="http://schemas.microsoft.com/office/drawing/2014/main" id="{573EBE97-78F0-2361-939F-97DED5741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909" y="493950"/>
            <a:ext cx="2223850" cy="2965134"/>
          </a:xfrm>
          <a:prstGeom prst="rect">
            <a:avLst/>
          </a:prstGeom>
        </p:spPr>
      </p:pic>
      <p:pic>
        <p:nvPicPr>
          <p:cNvPr id="25" name="Picture 24" descr="A blue sign with white text and a person holding a child&#10;&#10;Description automatically generated">
            <a:extLst>
              <a:ext uri="{FF2B5EF4-FFF2-40B4-BE49-F238E27FC236}">
                <a16:creationId xmlns:a16="http://schemas.microsoft.com/office/drawing/2014/main" id="{53FCD5B6-3E0D-7068-ACC5-33654293A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453" y="493950"/>
            <a:ext cx="2223850" cy="2965134"/>
          </a:xfrm>
          <a:prstGeom prst="rect">
            <a:avLst/>
          </a:prstGeom>
        </p:spPr>
      </p:pic>
      <p:pic>
        <p:nvPicPr>
          <p:cNvPr id="26" name="Picture 25" descr="A pink sign with a person and a couple of hearts and a check mark&#10;&#10;Description automatically generated">
            <a:extLst>
              <a:ext uri="{FF2B5EF4-FFF2-40B4-BE49-F238E27FC236}">
                <a16:creationId xmlns:a16="http://schemas.microsoft.com/office/drawing/2014/main" id="{7C1B47F9-4733-4660-F995-8BD47E666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41" y="3591855"/>
            <a:ext cx="2223850" cy="2965134"/>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CB0881BA-56B2-E166-2C90-14F689DC81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2864" y="3591855"/>
            <a:ext cx="2223850" cy="2965134"/>
          </a:xfrm>
          <a:prstGeom prst="rect">
            <a:avLst/>
          </a:prstGeom>
        </p:spPr>
      </p:pic>
      <p:pic>
        <p:nvPicPr>
          <p:cNvPr id="28" name="Picture 27" descr="A white icon with a person holding books&#10;&#10;Description automatically generated">
            <a:extLst>
              <a:ext uri="{FF2B5EF4-FFF2-40B4-BE49-F238E27FC236}">
                <a16:creationId xmlns:a16="http://schemas.microsoft.com/office/drawing/2014/main" id="{F66171B3-7435-5B74-1C10-76E948E722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962" y="3591855"/>
            <a:ext cx="2223850" cy="2965134"/>
          </a:xfrm>
          <a:prstGeom prst="rect">
            <a:avLst/>
          </a:prstGeom>
        </p:spPr>
      </p:pic>
      <p:pic>
        <p:nvPicPr>
          <p:cNvPr id="29" name="Picture 28" descr="A purple sign with white text and a person with a ball and musical notes&#10;&#10;Description automatically generated">
            <a:extLst>
              <a:ext uri="{FF2B5EF4-FFF2-40B4-BE49-F238E27FC236}">
                <a16:creationId xmlns:a16="http://schemas.microsoft.com/office/drawing/2014/main" id="{6111B5BF-47F4-0A71-EC3F-31F34D2841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7453" y="3591855"/>
            <a:ext cx="2223850" cy="2965134"/>
          </a:xfrm>
          <a:prstGeom prst="rect">
            <a:avLst/>
          </a:prstGeom>
        </p:spPr>
      </p:pic>
      <p:pic>
        <p:nvPicPr>
          <p:cNvPr id="30" name="Picture 29">
            <a:extLst>
              <a:ext uri="{FF2B5EF4-FFF2-40B4-BE49-F238E27FC236}">
                <a16:creationId xmlns:a16="http://schemas.microsoft.com/office/drawing/2014/main" id="{7282621C-4A5B-B7BE-FF81-52D05912FB05}"/>
              </a:ext>
            </a:extLst>
          </p:cNvPr>
          <p:cNvPicPr>
            <a:picLocks noChangeAspect="1"/>
          </p:cNvPicPr>
          <p:nvPr/>
        </p:nvPicPr>
        <p:blipFill>
          <a:blip r:embed="rId11"/>
          <a:srcRect/>
          <a:stretch/>
        </p:blipFill>
        <p:spPr>
          <a:xfrm>
            <a:off x="10685434" y="293"/>
            <a:ext cx="1119835" cy="1119835"/>
          </a:xfrm>
          <a:prstGeom prst="rect">
            <a:avLst/>
          </a:prstGeom>
        </p:spPr>
      </p:pic>
    </p:spTree>
    <p:extLst>
      <p:ext uri="{BB962C8B-B14F-4D97-AF65-F5344CB8AC3E}">
        <p14:creationId xmlns:p14="http://schemas.microsoft.com/office/powerpoint/2010/main" val="278322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ndurvinna, endurnýta og eyða minna: 1. hluti Hvað veldur loftslagsbreytingum?">
            <a:hlinkClick r:id="" action="ppaction://media"/>
            <a:extLst>
              <a:ext uri="{FF2B5EF4-FFF2-40B4-BE49-F238E27FC236}">
                <a16:creationId xmlns:a16="http://schemas.microsoft.com/office/drawing/2014/main" id="{F2ACF3AF-FF06-F2B7-458B-D12F5282E534}"/>
              </a:ext>
            </a:extLst>
          </p:cNvPr>
          <p:cNvPicPr>
            <a:picLocks noRot="1" noChangeAspect="1"/>
          </p:cNvPicPr>
          <p:nvPr>
            <a:videoFile r:link="rId1"/>
          </p:nvPr>
        </p:nvPicPr>
        <p:blipFill>
          <a:blip r:embed="rId4"/>
          <a:stretch>
            <a:fillRect/>
          </a:stretch>
        </p:blipFill>
        <p:spPr>
          <a:xfrm>
            <a:off x="1241425" y="876300"/>
            <a:ext cx="9710738" cy="5486400"/>
          </a:xfrm>
          <a:prstGeom prst="rect">
            <a:avLst/>
          </a:prstGeom>
        </p:spPr>
      </p:pic>
      <p:sp>
        <p:nvSpPr>
          <p:cNvPr id="3" name="TextBox 2">
            <a:extLst>
              <a:ext uri="{FF2B5EF4-FFF2-40B4-BE49-F238E27FC236}">
                <a16:creationId xmlns:a16="http://schemas.microsoft.com/office/drawing/2014/main" id="{6945A46D-E4A5-FB07-C127-BAA6C0901A38}"/>
              </a:ext>
            </a:extLst>
          </p:cNvPr>
          <p:cNvSpPr txBox="1"/>
          <p:nvPr/>
        </p:nvSpPr>
        <p:spPr>
          <a:xfrm>
            <a:off x="1119414" y="233690"/>
            <a:ext cx="78449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latin typeface="Univers" panose="020B0503020202020204" pitchFamily="34" charset="0"/>
                <a:cs typeface="Arial"/>
              </a:rPr>
              <a:t>Hvað</a:t>
            </a:r>
            <a:r>
              <a:rPr lang="en-US" sz="2800" dirty="0">
                <a:latin typeface="Univers" panose="020B0503020202020204" pitchFamily="34" charset="0"/>
                <a:cs typeface="Arial"/>
              </a:rPr>
              <a:t> </a:t>
            </a:r>
            <a:r>
              <a:rPr lang="en-US" sz="2800" dirty="0" err="1">
                <a:latin typeface="Univers" panose="020B0503020202020204" pitchFamily="34" charset="0"/>
                <a:cs typeface="Arial"/>
              </a:rPr>
              <a:t>veldur</a:t>
            </a:r>
            <a:r>
              <a:rPr lang="en-US" sz="2800" dirty="0">
                <a:latin typeface="Univers" panose="020B0503020202020204" pitchFamily="34" charset="0"/>
                <a:cs typeface="Arial"/>
              </a:rPr>
              <a:t> </a:t>
            </a:r>
            <a:r>
              <a:rPr lang="en-US" sz="2800" dirty="0" err="1">
                <a:latin typeface="Univers" panose="020B0503020202020204" pitchFamily="34" charset="0"/>
                <a:cs typeface="Arial"/>
              </a:rPr>
              <a:t>loftlagsbreytingum</a:t>
            </a:r>
            <a:r>
              <a:rPr lang="en-US" sz="2800" dirty="0">
                <a:latin typeface="Univers" panose="020B0503020202020204" pitchFamily="34" charset="0"/>
                <a:cs typeface="Arial"/>
              </a:rPr>
              <a:t>?</a:t>
            </a:r>
            <a:endParaRPr lang="en-US" sz="2800" dirty="0">
              <a:latin typeface="Univers" panose="020B0503020202020204" pitchFamily="34" charset="0"/>
            </a:endParaRPr>
          </a:p>
        </p:txBody>
      </p:sp>
    </p:spTree>
    <p:extLst>
      <p:ext uri="{BB962C8B-B14F-4D97-AF65-F5344CB8AC3E}">
        <p14:creationId xmlns:p14="http://schemas.microsoft.com/office/powerpoint/2010/main" val="86709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5A46D-E4A5-FB07-C127-BAA6C0901A38}"/>
              </a:ext>
            </a:extLst>
          </p:cNvPr>
          <p:cNvSpPr txBox="1"/>
          <p:nvPr/>
        </p:nvSpPr>
        <p:spPr>
          <a:xfrm>
            <a:off x="1143451" y="282679"/>
            <a:ext cx="80391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latin typeface="Univers" panose="020B0503020202020204" pitchFamily="34" charset="0"/>
                <a:cs typeface="Arial"/>
              </a:rPr>
              <a:t>Hvaða</a:t>
            </a:r>
            <a:r>
              <a:rPr lang="en-US" sz="2800" dirty="0">
                <a:latin typeface="Univers" panose="020B0503020202020204" pitchFamily="34" charset="0"/>
                <a:cs typeface="Arial"/>
              </a:rPr>
              <a:t> </a:t>
            </a:r>
            <a:r>
              <a:rPr lang="en-US" sz="2800" dirty="0" err="1">
                <a:latin typeface="Univers" panose="020B0503020202020204" pitchFamily="34" charset="0"/>
                <a:cs typeface="Arial"/>
              </a:rPr>
              <a:t>breytingum</a:t>
            </a:r>
            <a:r>
              <a:rPr lang="en-US" sz="2800" dirty="0">
                <a:latin typeface="Univers" panose="020B0503020202020204" pitchFamily="34" charset="0"/>
                <a:cs typeface="Arial"/>
              </a:rPr>
              <a:t> </a:t>
            </a:r>
            <a:r>
              <a:rPr lang="en-US" sz="2800" dirty="0" err="1">
                <a:latin typeface="Univers" panose="020B0503020202020204" pitchFamily="34" charset="0"/>
                <a:cs typeface="Arial"/>
              </a:rPr>
              <a:t>valda</a:t>
            </a:r>
            <a:r>
              <a:rPr lang="en-US" sz="2800" dirty="0">
                <a:latin typeface="Univers" panose="020B0503020202020204" pitchFamily="34" charset="0"/>
                <a:cs typeface="Arial"/>
              </a:rPr>
              <a:t> </a:t>
            </a:r>
            <a:r>
              <a:rPr lang="en-US" sz="2800" dirty="0" err="1">
                <a:latin typeface="Univers" panose="020B0503020202020204" pitchFamily="34" charset="0"/>
                <a:cs typeface="Arial"/>
              </a:rPr>
              <a:t>loftlagsbreytingar</a:t>
            </a:r>
            <a:r>
              <a:rPr lang="en-US" sz="2800" dirty="0">
                <a:latin typeface="Univers" panose="020B0503020202020204" pitchFamily="34" charset="0"/>
                <a:cs typeface="Arial"/>
              </a:rPr>
              <a:t>?</a:t>
            </a:r>
            <a:endParaRPr lang="en-US" sz="2800" dirty="0">
              <a:latin typeface="Univers" panose="020B0503020202020204" pitchFamily="34" charset="0"/>
            </a:endParaRPr>
          </a:p>
        </p:txBody>
      </p:sp>
      <p:pic>
        <p:nvPicPr>
          <p:cNvPr id="4" name="Online Media 3" title="Endurvinna, endurnýta og eyða minna: 2. hluti Hvaða breytingum valda loftslagsbreytingar?">
            <a:hlinkClick r:id="" action="ppaction://media"/>
            <a:extLst>
              <a:ext uri="{FF2B5EF4-FFF2-40B4-BE49-F238E27FC236}">
                <a16:creationId xmlns:a16="http://schemas.microsoft.com/office/drawing/2014/main" id="{FCEC4AA7-AEAC-4222-08DD-74858910259F}"/>
              </a:ext>
            </a:extLst>
          </p:cNvPr>
          <p:cNvPicPr>
            <a:picLocks noRot="1" noChangeAspect="1"/>
          </p:cNvPicPr>
          <p:nvPr>
            <a:videoFile r:link="rId1"/>
          </p:nvPr>
        </p:nvPicPr>
        <p:blipFill>
          <a:blip r:embed="rId4"/>
          <a:stretch>
            <a:fillRect/>
          </a:stretch>
        </p:blipFill>
        <p:spPr>
          <a:xfrm>
            <a:off x="1241425" y="957943"/>
            <a:ext cx="9710738" cy="5486400"/>
          </a:xfrm>
          <a:prstGeom prst="rect">
            <a:avLst/>
          </a:prstGeom>
        </p:spPr>
      </p:pic>
    </p:spTree>
    <p:extLst>
      <p:ext uri="{BB962C8B-B14F-4D97-AF65-F5344CB8AC3E}">
        <p14:creationId xmlns:p14="http://schemas.microsoft.com/office/powerpoint/2010/main" val="324848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319695" y="391858"/>
            <a:ext cx="8413055" cy="1384995"/>
          </a:xfrm>
          <a:prstGeom prst="rect">
            <a:avLst/>
          </a:prstGeom>
          <a:noFill/>
        </p:spPr>
        <p:txBody>
          <a:bodyPr wrap="square" lIns="91440" tIns="45720" rIns="91440" bIns="45720" rtlCol="0" anchor="t">
            <a:spAutoFit/>
          </a:bodyPr>
          <a:lstStyle/>
          <a:p>
            <a:endParaRPr lang="is-IS" dirty="0">
              <a:solidFill>
                <a:srgbClr val="00B0F0"/>
              </a:solidFill>
              <a:latin typeface="Univers" panose="020B0503020202020204" pitchFamily="34" charset="0"/>
            </a:endParaRPr>
          </a:p>
          <a:p>
            <a:r>
              <a:rPr lang="is-IS" sz="2400" b="1" dirty="0">
                <a:solidFill>
                  <a:srgbClr val="00B0F0"/>
                </a:solidFill>
                <a:latin typeface="Univers"/>
              </a:rPr>
              <a:t>Umræður</a:t>
            </a:r>
            <a:endParaRPr lang="is-IS" sz="2400" b="1" dirty="0">
              <a:solidFill>
                <a:srgbClr val="00B0F0"/>
              </a:solidFill>
              <a:latin typeface="Univers" panose="020B0503020202020204" pitchFamily="34" charset="0"/>
            </a:endParaRPr>
          </a:p>
          <a:p>
            <a:endParaRPr lang="is-IS" sz="1400" b="0" i="0" dirty="0">
              <a:solidFill>
                <a:srgbClr val="131313"/>
              </a:solidFill>
              <a:effectLst/>
              <a:latin typeface="Univers" panose="020B0503020202020204" pitchFamily="34" charset="0"/>
            </a:endParaRPr>
          </a:p>
          <a:p>
            <a:endParaRPr lang="is-IS" sz="1400" dirty="0">
              <a:solidFill>
                <a:srgbClr val="131313"/>
              </a:solidFill>
              <a:latin typeface="Univers" panose="020B0503020202020204" pitchFamily="34" charset="0"/>
            </a:endParaRPr>
          </a:p>
          <a:p>
            <a:endParaRPr lang="is-IS" sz="1400" dirty="0">
              <a:latin typeface="Univers" panose="020B0503020202020204" pitchFamily="34" charset="0"/>
            </a:endParaRPr>
          </a:p>
        </p:txBody>
      </p:sp>
      <p:pic>
        <p:nvPicPr>
          <p:cNvPr id="2" name="Picture 1">
            <a:extLst>
              <a:ext uri="{FF2B5EF4-FFF2-40B4-BE49-F238E27FC236}">
                <a16:creationId xmlns:a16="http://schemas.microsoft.com/office/drawing/2014/main" id="{4E1F0924-2E93-4012-7A0C-7086F8EE1C81}"/>
              </a:ext>
            </a:extLst>
          </p:cNvPr>
          <p:cNvPicPr>
            <a:picLocks noChangeAspect="1"/>
          </p:cNvPicPr>
          <p:nvPr/>
        </p:nvPicPr>
        <p:blipFill>
          <a:blip r:embed="rId3"/>
          <a:srcRect/>
          <a:stretch/>
        </p:blipFill>
        <p:spPr>
          <a:xfrm>
            <a:off x="10672182" y="293"/>
            <a:ext cx="1119835" cy="1119835"/>
          </a:xfrm>
          <a:prstGeom prst="rect">
            <a:avLst/>
          </a:prstGeom>
        </p:spPr>
      </p:pic>
      <p:sp>
        <p:nvSpPr>
          <p:cNvPr id="8" name="TextBox 7">
            <a:extLst>
              <a:ext uri="{FF2B5EF4-FFF2-40B4-BE49-F238E27FC236}">
                <a16:creationId xmlns:a16="http://schemas.microsoft.com/office/drawing/2014/main" id="{A1C9F064-2C5E-B337-A12F-1E43C3466FD1}"/>
              </a:ext>
            </a:extLst>
          </p:cNvPr>
          <p:cNvSpPr txBox="1"/>
          <p:nvPr/>
        </p:nvSpPr>
        <p:spPr>
          <a:xfrm>
            <a:off x="2311854" y="2255313"/>
            <a:ext cx="7877174" cy="2347374"/>
          </a:xfrm>
          <a:prstGeom prst="rect">
            <a:avLst/>
          </a:prstGeom>
          <a:noFill/>
        </p:spPr>
        <p:txBody>
          <a:bodyPr wrap="square">
            <a:spAutoFit/>
          </a:bodyPr>
          <a:lstStyle/>
          <a:p>
            <a:pPr lvl="1">
              <a:lnSpc>
                <a:spcPct val="150000"/>
              </a:lnSpc>
            </a:pPr>
            <a:r>
              <a:rPr lang="en-US" sz="2000" dirty="0" err="1">
                <a:solidFill>
                  <a:srgbClr val="131313"/>
                </a:solidFill>
                <a:latin typeface="Univers" panose="020B0503020202020204" pitchFamily="34" charset="0"/>
                <a:ea typeface="Verdana"/>
                <a:cs typeface="Calibri"/>
              </a:rPr>
              <a:t>Skiptir</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það</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máli</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hvernig</a:t>
            </a:r>
            <a:r>
              <a:rPr lang="en-US" sz="2000" dirty="0">
                <a:solidFill>
                  <a:srgbClr val="131313"/>
                </a:solidFill>
                <a:latin typeface="Univers" panose="020B0503020202020204" pitchFamily="34" charset="0"/>
                <a:ea typeface="Verdana"/>
                <a:cs typeface="Calibri"/>
              </a:rPr>
              <a:t> </a:t>
            </a:r>
            <a:r>
              <a:rPr lang="en-US" sz="2000" b="1" dirty="0" err="1">
                <a:solidFill>
                  <a:srgbClr val="131313"/>
                </a:solidFill>
                <a:latin typeface="Univers" panose="020B0503020202020204" pitchFamily="34" charset="0"/>
                <a:ea typeface="Verdana"/>
                <a:cs typeface="Calibri"/>
              </a:rPr>
              <a:t>við</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göngum</a:t>
            </a:r>
            <a:r>
              <a:rPr lang="en-US" sz="2000" dirty="0">
                <a:solidFill>
                  <a:srgbClr val="131313"/>
                </a:solidFill>
                <a:latin typeface="Univers" panose="020B0503020202020204" pitchFamily="34" charset="0"/>
                <a:ea typeface="Verdana"/>
                <a:cs typeface="Calibri"/>
              </a:rPr>
              <a:t> um </a:t>
            </a:r>
            <a:r>
              <a:rPr lang="en-US" sz="2000" dirty="0" err="1">
                <a:solidFill>
                  <a:srgbClr val="131313"/>
                </a:solidFill>
                <a:latin typeface="Univers" panose="020B0503020202020204" pitchFamily="34" charset="0"/>
                <a:ea typeface="Verdana"/>
                <a:cs typeface="Calibri"/>
              </a:rPr>
              <a:t>jörðina</a:t>
            </a:r>
            <a:r>
              <a:rPr lang="en-US" sz="2000" dirty="0">
                <a:solidFill>
                  <a:srgbClr val="131313"/>
                </a:solidFill>
                <a:latin typeface="Univers" panose="020B0503020202020204" pitchFamily="34" charset="0"/>
                <a:ea typeface="Verdana"/>
                <a:cs typeface="Calibri"/>
              </a:rPr>
              <a:t>?</a:t>
            </a:r>
            <a:endParaRPr lang="is-IS" sz="2000" dirty="0">
              <a:solidFill>
                <a:srgbClr val="131313"/>
              </a:solidFill>
              <a:latin typeface="Univers" panose="020B0503020202020204" pitchFamily="34" charset="0"/>
              <a:ea typeface="Verdana"/>
              <a:cs typeface="Calibri"/>
            </a:endParaRPr>
          </a:p>
          <a:p>
            <a:pPr lvl="1">
              <a:lnSpc>
                <a:spcPct val="150000"/>
              </a:lnSpc>
            </a:pPr>
            <a:r>
              <a:rPr lang="en-US" sz="2000" dirty="0" err="1">
                <a:solidFill>
                  <a:srgbClr val="131313"/>
                </a:solidFill>
                <a:latin typeface="Univers" panose="020B0503020202020204" pitchFamily="34" charset="0"/>
                <a:ea typeface="Verdana"/>
                <a:cs typeface="Calibri"/>
              </a:rPr>
              <a:t>Hvað</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þurfa</a:t>
            </a:r>
            <a:r>
              <a:rPr lang="en-US" sz="2000" dirty="0">
                <a:solidFill>
                  <a:srgbClr val="131313"/>
                </a:solidFill>
                <a:latin typeface="Univers" panose="020B0503020202020204" pitchFamily="34" charset="0"/>
                <a:ea typeface="Verdana"/>
                <a:cs typeface="Calibri"/>
              </a:rPr>
              <a:t> </a:t>
            </a:r>
            <a:r>
              <a:rPr lang="en-US" sz="2000" b="1" dirty="0" err="1">
                <a:solidFill>
                  <a:srgbClr val="131313"/>
                </a:solidFill>
                <a:latin typeface="Univers" panose="020B0503020202020204" pitchFamily="34" charset="0"/>
                <a:ea typeface="Verdana"/>
                <a:cs typeface="Calibri"/>
              </a:rPr>
              <a:t>stjórnvöld</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að</a:t>
            </a:r>
            <a:r>
              <a:rPr lang="en-US" sz="2000" dirty="0">
                <a:solidFill>
                  <a:srgbClr val="131313"/>
                </a:solidFill>
                <a:latin typeface="Univers" panose="020B0503020202020204" pitchFamily="34" charset="0"/>
                <a:ea typeface="Verdana"/>
                <a:cs typeface="Calibri"/>
              </a:rPr>
              <a:t> </a:t>
            </a:r>
            <a:r>
              <a:rPr lang="en-US" sz="2000" dirty="0" err="1">
                <a:solidFill>
                  <a:srgbClr val="131313"/>
                </a:solidFill>
                <a:latin typeface="Univers" panose="020B0503020202020204" pitchFamily="34" charset="0"/>
                <a:ea typeface="Verdana"/>
                <a:cs typeface="Calibri"/>
              </a:rPr>
              <a:t>gera</a:t>
            </a:r>
            <a:r>
              <a:rPr lang="en-US" sz="2000" dirty="0">
                <a:solidFill>
                  <a:srgbClr val="131313"/>
                </a:solidFill>
                <a:latin typeface="Univers" panose="020B0503020202020204" pitchFamily="34" charset="0"/>
                <a:ea typeface="Verdana"/>
                <a:cs typeface="Calibri"/>
              </a:rPr>
              <a:t>?</a:t>
            </a:r>
          </a:p>
          <a:p>
            <a:pPr lvl="1">
              <a:lnSpc>
                <a:spcPct val="150000"/>
              </a:lnSpc>
            </a:pPr>
            <a:r>
              <a:rPr lang="fr-FR" sz="2000" dirty="0" err="1">
                <a:solidFill>
                  <a:srgbClr val="131313"/>
                </a:solidFill>
                <a:latin typeface="Univers" panose="020B0503020202020204" pitchFamily="34" charset="0"/>
                <a:ea typeface="Verdana"/>
                <a:cs typeface="Calibri"/>
              </a:rPr>
              <a:t>Hverju</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getum</a:t>
            </a:r>
            <a:r>
              <a:rPr lang="fr-FR" sz="2000"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við</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breytt</a:t>
            </a:r>
            <a:r>
              <a:rPr lang="fr-FR" sz="2000" dirty="0">
                <a:solidFill>
                  <a:srgbClr val="131313"/>
                </a:solidFill>
                <a:latin typeface="Univers" panose="020B0503020202020204" pitchFamily="34" charset="0"/>
                <a:ea typeface="Verdana"/>
                <a:cs typeface="Calibri"/>
              </a:rPr>
              <a:t>?</a:t>
            </a:r>
            <a:endParaRPr lang="is-IS" sz="2000" dirty="0">
              <a:solidFill>
                <a:srgbClr val="131313"/>
              </a:solidFill>
              <a:latin typeface="Univers" panose="020B0503020202020204" pitchFamily="34" charset="0"/>
              <a:ea typeface="Verdana"/>
              <a:cs typeface="Calibri"/>
            </a:endParaRPr>
          </a:p>
          <a:p>
            <a:pPr lvl="1">
              <a:lnSpc>
                <a:spcPct val="150000"/>
              </a:lnSpc>
            </a:pPr>
            <a:r>
              <a:rPr lang="fr-FR" sz="2000" dirty="0" err="1">
                <a:solidFill>
                  <a:srgbClr val="131313"/>
                </a:solidFill>
                <a:latin typeface="Univers" panose="020B0503020202020204" pitchFamily="34" charset="0"/>
                <a:ea typeface="Verdana"/>
                <a:cs typeface="Calibri"/>
              </a:rPr>
              <a:t>Í</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hvernig</a:t>
            </a:r>
            <a:r>
              <a:rPr lang="fr-FR" sz="2000"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heimi</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blómstrar</a:t>
            </a:r>
            <a:r>
              <a:rPr lang="fr-FR" sz="2000"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þú</a:t>
            </a:r>
            <a:r>
              <a:rPr lang="fr-FR" sz="2000" b="1" dirty="0">
                <a:solidFill>
                  <a:srgbClr val="131313"/>
                </a:solidFill>
                <a:latin typeface="Univers" panose="020B0503020202020204" pitchFamily="34" charset="0"/>
                <a:ea typeface="Verdana"/>
                <a:cs typeface="Calibri"/>
              </a:rPr>
              <a:t>?</a:t>
            </a:r>
          </a:p>
          <a:p>
            <a:pPr lvl="1">
              <a:lnSpc>
                <a:spcPct val="150000"/>
              </a:lnSpc>
            </a:pPr>
            <a:r>
              <a:rPr lang="fr-FR" sz="2000" dirty="0" err="1">
                <a:solidFill>
                  <a:srgbClr val="131313"/>
                </a:solidFill>
                <a:latin typeface="Univers" panose="020B0503020202020204" pitchFamily="34" charset="0"/>
                <a:ea typeface="Verdana"/>
                <a:cs typeface="Calibri"/>
              </a:rPr>
              <a:t>Í</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hvernig</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heimi</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geta</a:t>
            </a:r>
            <a:r>
              <a:rPr lang="fr-FR" sz="2000"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öll</a:t>
            </a:r>
            <a:r>
              <a:rPr lang="fr-FR" sz="2000" b="1"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börn</a:t>
            </a:r>
            <a:r>
              <a:rPr lang="fr-FR" sz="2000" b="1"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notið</a:t>
            </a:r>
            <a:r>
              <a:rPr lang="fr-FR" sz="2000" dirty="0">
                <a:solidFill>
                  <a:srgbClr val="131313"/>
                </a:solidFill>
                <a:latin typeface="Univers" panose="020B0503020202020204" pitchFamily="34" charset="0"/>
                <a:ea typeface="Verdana"/>
                <a:cs typeface="Calibri"/>
              </a:rPr>
              <a:t> </a:t>
            </a:r>
            <a:r>
              <a:rPr lang="fr-FR" sz="2000" b="1" dirty="0" err="1">
                <a:solidFill>
                  <a:srgbClr val="131313"/>
                </a:solidFill>
                <a:latin typeface="Univers" panose="020B0503020202020204" pitchFamily="34" charset="0"/>
                <a:ea typeface="Verdana"/>
                <a:cs typeface="Calibri"/>
              </a:rPr>
              <a:t>réttinda</a:t>
            </a:r>
            <a:r>
              <a:rPr lang="fr-FR" sz="2000" dirty="0">
                <a:solidFill>
                  <a:srgbClr val="131313"/>
                </a:solidFill>
                <a:latin typeface="Univers" panose="020B0503020202020204" pitchFamily="34" charset="0"/>
                <a:ea typeface="Verdana"/>
                <a:cs typeface="Calibri"/>
              </a:rPr>
              <a:t> </a:t>
            </a:r>
            <a:r>
              <a:rPr lang="fr-FR" sz="2000" dirty="0" err="1">
                <a:solidFill>
                  <a:srgbClr val="131313"/>
                </a:solidFill>
                <a:latin typeface="Univers" panose="020B0503020202020204" pitchFamily="34" charset="0"/>
                <a:ea typeface="Verdana"/>
                <a:cs typeface="Calibri"/>
              </a:rPr>
              <a:t>sinna</a:t>
            </a:r>
            <a:r>
              <a:rPr lang="fr-FR" sz="2000" dirty="0">
                <a:solidFill>
                  <a:srgbClr val="131313"/>
                </a:solidFill>
                <a:latin typeface="Univers" panose="020B0503020202020204" pitchFamily="34" charset="0"/>
                <a:ea typeface="Verdana"/>
                <a:cs typeface="Calibri"/>
              </a:rPr>
              <a:t>?</a:t>
            </a:r>
            <a:endParaRPr lang="en-US" sz="2000" dirty="0">
              <a:solidFill>
                <a:srgbClr val="131313"/>
              </a:solidFill>
              <a:latin typeface="Univers" panose="020B0503020202020204" pitchFamily="34" charset="0"/>
              <a:ea typeface="Verdana"/>
              <a:cs typeface="Calibri"/>
            </a:endParaRPr>
          </a:p>
        </p:txBody>
      </p:sp>
    </p:spTree>
    <p:extLst>
      <p:ext uri="{BB962C8B-B14F-4D97-AF65-F5344CB8AC3E}">
        <p14:creationId xmlns:p14="http://schemas.microsoft.com/office/powerpoint/2010/main" val="55803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3D23116-BEA5-0110-952C-2615F6F720D4}"/>
              </a:ext>
            </a:extLst>
          </p:cNvPr>
          <p:cNvPicPr>
            <a:picLocks noGrp="1" noChangeAspect="1"/>
          </p:cNvPicPr>
          <p:nvPr>
            <p:ph type="pic" sz="quarter" idx="12"/>
          </p:nvPr>
        </p:nvPicPr>
        <p:blipFill>
          <a:blip r:embed="rId3"/>
          <a:srcRect t="6564" b="6564"/>
          <a:stretch/>
        </p:blipFill>
        <p:spPr>
          <a:xfrm>
            <a:off x="121316" y="68263"/>
            <a:ext cx="11949368" cy="6721475"/>
          </a:xfrm>
          <a:noFill/>
        </p:spPr>
      </p:pic>
    </p:spTree>
    <p:extLst>
      <p:ext uri="{BB962C8B-B14F-4D97-AF65-F5344CB8AC3E}">
        <p14:creationId xmlns:p14="http://schemas.microsoft.com/office/powerpoint/2010/main" val="302468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30C7F-643E-ACC4-BA99-14AD8FC524F9}"/>
              </a:ext>
            </a:extLst>
          </p:cNvPr>
          <p:cNvSpPr txBox="1"/>
          <p:nvPr/>
        </p:nvSpPr>
        <p:spPr>
          <a:xfrm>
            <a:off x="300170" y="651281"/>
            <a:ext cx="11656976" cy="937693"/>
          </a:xfrm>
          <a:prstGeom prst="rect">
            <a:avLst/>
          </a:prstGeom>
          <a:noFill/>
        </p:spPr>
        <p:txBody>
          <a:bodyPr wrap="square" lIns="91440" tIns="45720" rIns="91440" bIns="45720" rtlCol="0" anchor="t">
            <a:spAutoFit/>
          </a:bodyPr>
          <a:lstStyle/>
          <a:p>
            <a:r>
              <a:rPr lang="is-IS" sz="2400" b="1" dirty="0">
                <a:solidFill>
                  <a:srgbClr val="00B0F0"/>
                </a:solidFill>
                <a:latin typeface="Univers"/>
              </a:rPr>
              <a:t>Heimsmarkmið Sameinuðu þjóðanna um sjálfbæra þróun</a:t>
            </a:r>
            <a:endParaRPr lang="is-IS" sz="2400" b="1" dirty="0">
              <a:solidFill>
                <a:srgbClr val="00B0F0"/>
              </a:solidFill>
              <a:latin typeface="Univers" panose="020B0503020202020204" pitchFamily="34" charset="0"/>
            </a:endParaRPr>
          </a:p>
          <a:p>
            <a:pPr>
              <a:lnSpc>
                <a:spcPct val="150000"/>
              </a:lnSpc>
            </a:pPr>
            <a:endParaRPr lang="en-US" sz="2300" dirty="0">
              <a:latin typeface="Calibri"/>
              <a:ea typeface="Calibri"/>
              <a:cs typeface="Calibri"/>
            </a:endParaRPr>
          </a:p>
        </p:txBody>
      </p:sp>
      <p:pic>
        <p:nvPicPr>
          <p:cNvPr id="3" name="Picture 2">
            <a:extLst>
              <a:ext uri="{FF2B5EF4-FFF2-40B4-BE49-F238E27FC236}">
                <a16:creationId xmlns:a16="http://schemas.microsoft.com/office/drawing/2014/main" id="{71440D45-2193-8BBF-9D5D-B963B94F2300}"/>
              </a:ext>
            </a:extLst>
          </p:cNvPr>
          <p:cNvPicPr>
            <a:picLocks noChangeAspect="1"/>
          </p:cNvPicPr>
          <p:nvPr/>
        </p:nvPicPr>
        <p:blipFill>
          <a:blip r:embed="rId3"/>
          <a:stretch>
            <a:fillRect/>
          </a:stretch>
        </p:blipFill>
        <p:spPr>
          <a:xfrm>
            <a:off x="10696103" y="5617341"/>
            <a:ext cx="972114" cy="972114"/>
          </a:xfrm>
          <a:prstGeom prst="rect">
            <a:avLst/>
          </a:prstGeom>
        </p:spPr>
      </p:pic>
      <p:pic>
        <p:nvPicPr>
          <p:cNvPr id="5" name="Picture 4">
            <a:extLst>
              <a:ext uri="{FF2B5EF4-FFF2-40B4-BE49-F238E27FC236}">
                <a16:creationId xmlns:a16="http://schemas.microsoft.com/office/drawing/2014/main" id="{90C59C59-67AC-45D1-8DCE-200E85A5A5A5}"/>
              </a:ext>
            </a:extLst>
          </p:cNvPr>
          <p:cNvPicPr>
            <a:picLocks noChangeAspect="1"/>
          </p:cNvPicPr>
          <p:nvPr/>
        </p:nvPicPr>
        <p:blipFill>
          <a:blip r:embed="rId4"/>
          <a:srcRect/>
          <a:stretch/>
        </p:blipFill>
        <p:spPr>
          <a:xfrm>
            <a:off x="10672182" y="293"/>
            <a:ext cx="1119835" cy="1119835"/>
          </a:xfrm>
          <a:prstGeom prst="rect">
            <a:avLst/>
          </a:prstGeom>
        </p:spPr>
      </p:pic>
      <p:sp>
        <p:nvSpPr>
          <p:cNvPr id="9" name="TextBox 8">
            <a:extLst>
              <a:ext uri="{FF2B5EF4-FFF2-40B4-BE49-F238E27FC236}">
                <a16:creationId xmlns:a16="http://schemas.microsoft.com/office/drawing/2014/main" id="{E3070267-7822-8AE8-1C51-2D6109E7E9FE}"/>
              </a:ext>
            </a:extLst>
          </p:cNvPr>
          <p:cNvSpPr txBox="1"/>
          <p:nvPr/>
        </p:nvSpPr>
        <p:spPr>
          <a:xfrm>
            <a:off x="1273245" y="1434231"/>
            <a:ext cx="11656976" cy="4337854"/>
          </a:xfrm>
          <a:prstGeom prst="rect">
            <a:avLst/>
          </a:prstGeom>
          <a:noFill/>
        </p:spPr>
        <p:txBody>
          <a:bodyPr wrap="square">
            <a:spAutoFit/>
          </a:bodyPr>
          <a:lstStyle/>
          <a:p>
            <a:pPr marL="285750" indent="-285750">
              <a:lnSpc>
                <a:spcPct val="150000"/>
              </a:lnSpc>
              <a:buFont typeface="Arial"/>
              <a:buChar char="•"/>
            </a:pPr>
            <a:r>
              <a:rPr lang="en-US" dirty="0" err="1">
                <a:latin typeface="Univers" panose="020B0503020202020204" pitchFamily="34" charset="0"/>
                <a:ea typeface="Calibri"/>
                <a:cs typeface="Calibri"/>
              </a:rPr>
              <a:t>Samþykkt</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af</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fulltrúum</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allra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aðildarríkja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Sameinuðu</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þjóðanna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árið</a:t>
            </a:r>
            <a:r>
              <a:rPr lang="en-US" dirty="0">
                <a:latin typeface="Univers" panose="020B0503020202020204" pitchFamily="34" charset="0"/>
                <a:ea typeface="Calibri"/>
                <a:cs typeface="Calibri"/>
              </a:rPr>
              <a:t> 2015</a:t>
            </a:r>
          </a:p>
          <a:p>
            <a:pPr marL="285750" indent="-285750">
              <a:lnSpc>
                <a:spcPct val="150000"/>
              </a:lnSpc>
              <a:buFont typeface="Arial"/>
              <a:buChar char="•"/>
            </a:pPr>
            <a:r>
              <a:rPr lang="en-US" dirty="0">
                <a:latin typeface="Univers" panose="020B0503020202020204" pitchFamily="34" charset="0"/>
                <a:ea typeface="Calibri"/>
                <a:cs typeface="Calibri"/>
              </a:rPr>
              <a:t>Gilda </a:t>
            </a:r>
            <a:r>
              <a:rPr lang="en-US" dirty="0" err="1">
                <a:latin typeface="Univers" panose="020B0503020202020204" pitchFamily="34" charset="0"/>
                <a:ea typeface="Calibri"/>
                <a:cs typeface="Calibri"/>
              </a:rPr>
              <a:t>til</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ársins</a:t>
            </a:r>
            <a:r>
              <a:rPr lang="en-US" dirty="0">
                <a:latin typeface="Univers" panose="020B0503020202020204" pitchFamily="34" charset="0"/>
                <a:ea typeface="Calibri"/>
                <a:cs typeface="Calibri"/>
              </a:rPr>
              <a:t> 2030</a:t>
            </a:r>
          </a:p>
          <a:p>
            <a:pPr marL="285750" indent="-285750">
              <a:lnSpc>
                <a:spcPct val="150000"/>
              </a:lnSpc>
              <a:buFont typeface="Arial"/>
              <a:buChar char="•"/>
            </a:pPr>
            <a:r>
              <a:rPr lang="en-US" dirty="0">
                <a:latin typeface="Univers" panose="020B0503020202020204" pitchFamily="34" charset="0"/>
                <a:ea typeface="Calibri"/>
                <a:cs typeface="Calibri"/>
              </a:rPr>
              <a:t>17 </a:t>
            </a:r>
            <a:r>
              <a:rPr lang="en-US" dirty="0" err="1">
                <a:latin typeface="Univers" panose="020B0503020202020204" pitchFamily="34" charset="0"/>
                <a:ea typeface="Calibri"/>
                <a:cs typeface="Calibri"/>
              </a:rPr>
              <a:t>markmið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sem</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snúast</a:t>
            </a:r>
            <a:r>
              <a:rPr lang="en-US" dirty="0">
                <a:latin typeface="Univers" panose="020B0503020202020204" pitchFamily="34" charset="0"/>
                <a:ea typeface="Calibri"/>
                <a:cs typeface="Calibri"/>
              </a:rPr>
              <a:t> um </a:t>
            </a:r>
            <a:r>
              <a:rPr lang="en-US" dirty="0" err="1">
                <a:latin typeface="Univers" panose="020B0503020202020204" pitchFamily="34" charset="0"/>
                <a:ea typeface="Calibri"/>
                <a:cs typeface="Calibri"/>
              </a:rPr>
              <a:t>mannréttindi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verndun</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jarðarinnar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og</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atvinnulíf</a:t>
            </a:r>
            <a:endParaRPr lang="en-US" dirty="0">
              <a:latin typeface="Univers" panose="020B0503020202020204" pitchFamily="34" charset="0"/>
              <a:ea typeface="Calibri"/>
              <a:cs typeface="Calibri"/>
            </a:endParaRPr>
          </a:p>
          <a:p>
            <a:pPr marL="285750" indent="-285750">
              <a:buFont typeface="Arial"/>
              <a:buChar char="•"/>
            </a:pPr>
            <a:r>
              <a:rPr lang="en-US" dirty="0" err="1">
                <a:latin typeface="Univers" panose="020B0503020202020204" pitchFamily="34" charset="0"/>
                <a:ea typeface="Calibri"/>
                <a:cs typeface="Calibri"/>
              </a:rPr>
              <a:t>Snúast</a:t>
            </a:r>
            <a:r>
              <a:rPr lang="en-US" dirty="0">
                <a:latin typeface="Univers" panose="020B0503020202020204" pitchFamily="34" charset="0"/>
                <a:ea typeface="Calibri"/>
                <a:cs typeface="Calibri"/>
              </a:rPr>
              <a:t> um </a:t>
            </a:r>
            <a:r>
              <a:rPr lang="en-US" dirty="0" err="1">
                <a:latin typeface="Univers" panose="020B0503020202020204" pitchFamily="34" charset="0"/>
                <a:ea typeface="Calibri"/>
                <a:cs typeface="Calibri"/>
              </a:rPr>
              <a:t>að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ná</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fram</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jafnræði</a:t>
            </a:r>
            <a:r>
              <a:rPr lang="en-US" dirty="0">
                <a:latin typeface="Univers" panose="020B0503020202020204" pitchFamily="34" charset="0"/>
                <a:ea typeface="Calibri"/>
                <a:cs typeface="Calibri"/>
              </a:rPr>
              <a:t> milli </a:t>
            </a:r>
            <a:r>
              <a:rPr lang="en-US" dirty="0" err="1">
                <a:latin typeface="Univers" panose="020B0503020202020204" pitchFamily="34" charset="0"/>
                <a:ea typeface="Calibri"/>
                <a:cs typeface="Calibri"/>
              </a:rPr>
              <a:t>fólks</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í</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heiminum</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án</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þess</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skaða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umhverfi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eða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takmarka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framtíðarmöguleika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komandi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kynslóða</a:t>
            </a:r>
            <a:endParaRPr lang="en-US" dirty="0">
              <a:latin typeface="Univers" panose="020B0503020202020204" pitchFamily="34" charset="0"/>
              <a:ea typeface="Calibri"/>
              <a:cs typeface="Calibri"/>
            </a:endParaRPr>
          </a:p>
          <a:p>
            <a:endParaRPr lang="en-US" dirty="0">
              <a:latin typeface="Univers" panose="020B0503020202020204" pitchFamily="34" charset="0"/>
              <a:ea typeface="Calibri"/>
              <a:cs typeface="Calibri"/>
            </a:endParaRPr>
          </a:p>
          <a:p>
            <a:pPr marL="285750" indent="-285750">
              <a:lnSpc>
                <a:spcPct val="150000"/>
              </a:lnSpc>
              <a:buFont typeface="Arial"/>
              <a:buChar char="•"/>
            </a:pPr>
            <a:r>
              <a:rPr lang="en-US" dirty="0" err="1">
                <a:latin typeface="Univers" panose="020B0503020202020204" pitchFamily="34" charset="0"/>
                <a:ea typeface="Calibri"/>
                <a:cs typeface="Calibri"/>
              </a:rPr>
              <a:t>Öll</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markmiðin</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tengjast</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Dæmi</a:t>
            </a:r>
            <a:r>
              <a:rPr lang="en-US" dirty="0">
                <a:latin typeface="Univers" panose="020B0503020202020204" pitchFamily="34" charset="0"/>
                <a:ea typeface="Calibri"/>
                <a:cs typeface="Calibri"/>
              </a:rPr>
              <a:t>:</a:t>
            </a:r>
          </a:p>
          <a:p>
            <a:pPr marL="742950" lvl="1" indent="-285750">
              <a:buFont typeface="Courier New"/>
              <a:buChar char="o"/>
            </a:pPr>
            <a:r>
              <a:rPr lang="en-US" dirty="0">
                <a:latin typeface="Univers" panose="020B0503020202020204" pitchFamily="34" charset="0"/>
                <a:ea typeface="Calibri"/>
                <a:cs typeface="Calibri"/>
              </a:rPr>
              <a:t>Ef </a:t>
            </a:r>
            <a:r>
              <a:rPr lang="en-US" dirty="0" err="1">
                <a:latin typeface="Univers" panose="020B0503020202020204" pitchFamily="34" charset="0"/>
                <a:ea typeface="Calibri"/>
                <a:cs typeface="Calibri"/>
              </a:rPr>
              <a:t>allir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fengju</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menntun</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minni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fátækt</a:t>
            </a:r>
            <a:endParaRPr lang="en-US" dirty="0">
              <a:latin typeface="Univers" panose="020B0503020202020204" pitchFamily="34" charset="0"/>
              <a:ea typeface="Calibri"/>
              <a:cs typeface="Calibri"/>
            </a:endParaRPr>
          </a:p>
          <a:p>
            <a:pPr marL="742950" lvl="1" indent="-285750">
              <a:buFont typeface="Courier New"/>
              <a:buChar char="o"/>
            </a:pPr>
            <a:r>
              <a:rPr lang="en-US" dirty="0">
                <a:latin typeface="Univers" panose="020B0503020202020204" pitchFamily="34" charset="0"/>
                <a:ea typeface="Calibri"/>
                <a:cs typeface="Calibri"/>
              </a:rPr>
              <a:t>Ef </a:t>
            </a:r>
            <a:r>
              <a:rPr lang="en-US" dirty="0" err="1">
                <a:latin typeface="Univers" panose="020B0503020202020204" pitchFamily="34" charset="0"/>
                <a:ea typeface="Calibri"/>
                <a:cs typeface="Calibri"/>
              </a:rPr>
              <a:t>það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ekkert</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hungur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byggi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fólk</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við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betri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heilsu</a:t>
            </a:r>
            <a:endParaRPr lang="en-US" dirty="0">
              <a:latin typeface="Univers" panose="020B0503020202020204" pitchFamily="34" charset="0"/>
              <a:ea typeface="Calibri"/>
              <a:cs typeface="Calibri"/>
            </a:endParaRPr>
          </a:p>
          <a:p>
            <a:pPr marL="742950" lvl="1" indent="-285750">
              <a:buFont typeface="Courier New"/>
              <a:buChar char="o"/>
            </a:pPr>
            <a:r>
              <a:rPr lang="en-US" dirty="0">
                <a:latin typeface="Univers" panose="020B0503020202020204" pitchFamily="34" charset="0"/>
                <a:ea typeface="Calibri"/>
                <a:cs typeface="Calibri"/>
              </a:rPr>
              <a:t>Ef </a:t>
            </a:r>
            <a:r>
              <a:rPr lang="en-US" dirty="0" err="1">
                <a:latin typeface="Univers" panose="020B0503020202020204" pitchFamily="34" charset="0"/>
                <a:ea typeface="Calibri"/>
                <a:cs typeface="Calibri"/>
              </a:rPr>
              <a:t>jafnrétti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kynjanna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tryggt</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meiri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friður</a:t>
            </a:r>
            <a:endParaRPr lang="en-US" dirty="0">
              <a:latin typeface="Univers" panose="020B0503020202020204" pitchFamily="34" charset="0"/>
              <a:ea typeface="Calibri"/>
              <a:cs typeface="Calibri"/>
            </a:endParaRPr>
          </a:p>
          <a:p>
            <a:pPr marL="742950" lvl="1" indent="-285750">
              <a:buFont typeface="Courier New"/>
              <a:buChar char="o"/>
            </a:pPr>
            <a:r>
              <a:rPr lang="en-US" dirty="0">
                <a:latin typeface="Univers" panose="020B0503020202020204" pitchFamily="34" charset="0"/>
                <a:ea typeface="Calibri"/>
                <a:cs typeface="Calibri"/>
              </a:rPr>
              <a:t>Ef </a:t>
            </a:r>
            <a:r>
              <a:rPr lang="en-US" dirty="0" err="1">
                <a:latin typeface="Univers" panose="020B0503020202020204" pitchFamily="34" charset="0"/>
                <a:ea typeface="Calibri"/>
                <a:cs typeface="Calibri"/>
              </a:rPr>
              <a:t>sjálfbær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orka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tryggð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ættu</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borgir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auðveldara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með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að</a:t>
            </a:r>
            <a:r>
              <a:rPr lang="en-US" dirty="0">
                <a:latin typeface="Univers" panose="020B0503020202020204" pitchFamily="34" charset="0"/>
                <a:ea typeface="Calibri"/>
                <a:cs typeface="Calibri"/>
              </a:rPr>
              <a:t> vera </a:t>
            </a:r>
            <a:r>
              <a:rPr lang="en-US" dirty="0" err="1">
                <a:latin typeface="Univers" panose="020B0503020202020204" pitchFamily="34" charset="0"/>
                <a:ea typeface="Calibri"/>
                <a:cs typeface="Calibri"/>
              </a:rPr>
              <a:t>sjálfbærar</a:t>
            </a:r>
            <a:endParaRPr lang="en-US" dirty="0">
              <a:latin typeface="Univers" panose="020B0503020202020204" pitchFamily="34" charset="0"/>
              <a:ea typeface="Calibri"/>
              <a:cs typeface="Calibri"/>
            </a:endParaRPr>
          </a:p>
          <a:p>
            <a:pPr marL="742950" lvl="1" indent="-285750">
              <a:buFont typeface="Courier New"/>
              <a:buChar char="o"/>
            </a:pPr>
            <a:r>
              <a:rPr lang="en-US" dirty="0">
                <a:latin typeface="Univers" panose="020B0503020202020204" pitchFamily="34" charset="0"/>
                <a:ea typeface="Calibri"/>
                <a:cs typeface="Calibri"/>
              </a:rPr>
              <a:t>Ef </a:t>
            </a:r>
            <a:r>
              <a:rPr lang="en-US" dirty="0" err="1">
                <a:latin typeface="Univers" panose="020B0503020202020204" pitchFamily="34" charset="0"/>
                <a:ea typeface="Calibri"/>
                <a:cs typeface="Calibri"/>
              </a:rPr>
              <a:t>neysla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fólks</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ábyrgari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væri</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auðveldara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vernda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líf</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landi</a:t>
            </a:r>
            <a:endParaRPr lang="en-US" dirty="0">
              <a:latin typeface="Univers" panose="020B0503020202020204" pitchFamily="34" charset="0"/>
              <a:ea typeface="Calibri"/>
              <a:cs typeface="Calibri"/>
            </a:endParaRPr>
          </a:p>
          <a:p>
            <a:pPr marL="285750" indent="-285750">
              <a:lnSpc>
                <a:spcPct val="150000"/>
              </a:lnSpc>
              <a:buFont typeface="Arial"/>
              <a:buChar char="•"/>
            </a:pPr>
            <a:r>
              <a:rPr lang="en-US" dirty="0" err="1">
                <a:latin typeface="Univers" panose="020B0503020202020204" pitchFamily="34" charset="0"/>
                <a:ea typeface="Calibri"/>
                <a:cs typeface="Calibri"/>
              </a:rPr>
              <a:t>Stjórnvöld</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bera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mesta</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ábyrgð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en</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við</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getum</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þó</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öll</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lagt</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okkar</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af</a:t>
            </a:r>
            <a:r>
              <a:rPr lang="en-US" dirty="0">
                <a:latin typeface="Univers" panose="020B0503020202020204" pitchFamily="34" charset="0"/>
                <a:ea typeface="Calibri"/>
                <a:cs typeface="Calibri"/>
              </a:rPr>
              <a:t> </a:t>
            </a:r>
            <a:r>
              <a:rPr lang="en-US" dirty="0" err="1">
                <a:latin typeface="Univers" panose="020B0503020202020204" pitchFamily="34" charset="0"/>
                <a:ea typeface="Calibri"/>
                <a:cs typeface="Calibri"/>
              </a:rPr>
              <a:t>mörkum</a:t>
            </a:r>
            <a:endParaRPr lang="en-US" dirty="0">
              <a:latin typeface="Univers" panose="020B0503020202020204" pitchFamily="34" charset="0"/>
            </a:endParaRPr>
          </a:p>
        </p:txBody>
      </p:sp>
    </p:spTree>
    <p:extLst>
      <p:ext uri="{BB962C8B-B14F-4D97-AF65-F5344CB8AC3E}">
        <p14:creationId xmlns:p14="http://schemas.microsoft.com/office/powerpoint/2010/main" val="43279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DC0EB0-DA44-59B4-F24B-A10AEFA701D3}"/>
              </a:ext>
            </a:extLst>
          </p:cNvPr>
          <p:cNvSpPr txBox="1"/>
          <p:nvPr/>
        </p:nvSpPr>
        <p:spPr>
          <a:xfrm>
            <a:off x="291331" y="150254"/>
            <a:ext cx="11771791" cy="6708311"/>
          </a:xfrm>
          <a:prstGeom prst="rect">
            <a:avLst/>
          </a:prstGeom>
          <a:noFill/>
        </p:spPr>
        <p:txBody>
          <a:bodyPr wrap="square" rtlCol="0">
            <a:spAutoFit/>
          </a:bodyPr>
          <a:lstStyle/>
          <a:p>
            <a:pPr>
              <a:lnSpc>
                <a:spcPct val="150000"/>
              </a:lnSpc>
            </a:pPr>
            <a:r>
              <a:rPr lang="is-IS" sz="2400" b="1" dirty="0">
                <a:solidFill>
                  <a:srgbClr val="00B0F0"/>
                </a:solidFill>
                <a:latin typeface="Univers" panose="020B0503020202020204" pitchFamily="34" charset="0"/>
              </a:rPr>
              <a:t>Heimsmarkmiðin í einni setningu</a:t>
            </a:r>
          </a:p>
          <a:p>
            <a:pPr>
              <a:lnSpc>
                <a:spcPct val="150000"/>
              </a:lnSpc>
            </a:pPr>
            <a:r>
              <a:rPr lang="is-IS" sz="1200" dirty="0">
                <a:latin typeface="Univers" panose="020B0503020202020204" pitchFamily="34" charset="0"/>
              </a:rPr>
              <a:t>Eftirfarandi setningar má nota til að ýta undir skilning barna á að hverju hvert markmið miðar.</a:t>
            </a:r>
          </a:p>
          <a:p>
            <a:pPr>
              <a:lnSpc>
                <a:spcPct val="150000"/>
              </a:lnSpc>
            </a:pPr>
            <a:r>
              <a:rPr lang="is-IS" sz="1200" dirty="0">
                <a:latin typeface="Univers" panose="020B0503020202020204" pitchFamily="34" charset="0"/>
              </a:rPr>
              <a:t>Markmið 1: Útrýma fátækt í allri sinni mynd alls staðar</a:t>
            </a:r>
          </a:p>
          <a:p>
            <a:pPr>
              <a:lnSpc>
                <a:spcPct val="150000"/>
              </a:lnSpc>
            </a:pPr>
            <a:r>
              <a:rPr lang="is-IS" sz="1200" dirty="0">
                <a:latin typeface="Univers" panose="020B0503020202020204" pitchFamily="34" charset="0"/>
              </a:rPr>
              <a:t>Markmið 2: Útrýma hungri, tryggja fæðuöryggi og bætta næringu</a:t>
            </a:r>
          </a:p>
          <a:p>
            <a:pPr>
              <a:lnSpc>
                <a:spcPct val="150000"/>
              </a:lnSpc>
            </a:pPr>
            <a:r>
              <a:rPr lang="is-IS" sz="1200" dirty="0">
                <a:latin typeface="Univers" panose="020B0503020202020204" pitchFamily="34" charset="0"/>
              </a:rPr>
              <a:t>Markmið 3: Stuðla að heilbrigðu líferni og vellíðan fyrir alla frá vöggu til grafar</a:t>
            </a:r>
          </a:p>
          <a:p>
            <a:pPr>
              <a:lnSpc>
                <a:spcPct val="150000"/>
              </a:lnSpc>
            </a:pPr>
            <a:r>
              <a:rPr lang="is-IS" sz="1200" dirty="0">
                <a:latin typeface="Univers" panose="020B0503020202020204" pitchFamily="34" charset="0"/>
              </a:rPr>
              <a:t>Markmið 4: Tryggja öllum jafnan aðgang að góðri menntun og tækifæri til náms</a:t>
            </a:r>
          </a:p>
          <a:p>
            <a:pPr>
              <a:lnSpc>
                <a:spcPct val="150000"/>
              </a:lnSpc>
            </a:pPr>
            <a:r>
              <a:rPr lang="is-IS" sz="1200" dirty="0">
                <a:latin typeface="Univers" panose="020B0503020202020204" pitchFamily="34" charset="0"/>
              </a:rPr>
              <a:t>Markmið 5: Jafnrétti kynjanna verði tryggt og staða allra kvenna og stúlkna styrkt</a:t>
            </a:r>
          </a:p>
          <a:p>
            <a:pPr>
              <a:lnSpc>
                <a:spcPct val="150000"/>
              </a:lnSpc>
            </a:pPr>
            <a:r>
              <a:rPr lang="is-IS" sz="1200" dirty="0">
                <a:latin typeface="Univers" panose="020B0503020202020204" pitchFamily="34" charset="0"/>
              </a:rPr>
              <a:t>Markmið 6: Tryggja aðgengi allra að hreinu og öruggu vatni</a:t>
            </a:r>
          </a:p>
          <a:p>
            <a:pPr>
              <a:lnSpc>
                <a:spcPct val="150000"/>
              </a:lnSpc>
            </a:pPr>
            <a:r>
              <a:rPr lang="is-IS" sz="1200" dirty="0">
                <a:latin typeface="Univers" panose="020B0503020202020204" pitchFamily="34" charset="0"/>
              </a:rPr>
              <a:t>Markmið 7: Tryggja öllum aðgang að hreinni og öruggri orku</a:t>
            </a:r>
          </a:p>
          <a:p>
            <a:pPr>
              <a:lnSpc>
                <a:spcPct val="150000"/>
              </a:lnSpc>
            </a:pPr>
            <a:r>
              <a:rPr lang="is-IS" sz="1200" dirty="0">
                <a:latin typeface="Univers" panose="020B0503020202020204" pitchFamily="34" charset="0"/>
              </a:rPr>
              <a:t>Markmið 8: Stuðla að viðvarandi sjálfbærum hagvexti og arðbærum og mannsæmandi atvinnutækifærum fyrir alla</a:t>
            </a:r>
          </a:p>
          <a:p>
            <a:pPr>
              <a:lnSpc>
                <a:spcPct val="150000"/>
              </a:lnSpc>
            </a:pPr>
            <a:r>
              <a:rPr lang="is-IS" sz="1200" dirty="0">
                <a:latin typeface="Univers" panose="020B0503020202020204" pitchFamily="34" charset="0"/>
              </a:rPr>
              <a:t>Markmið 9: Byggja upp viðnámsþolna innviði og tryggja að þeir skaði hvorki fólk né umhverfi,</a:t>
            </a:r>
          </a:p>
          <a:p>
            <a:pPr>
              <a:lnSpc>
                <a:spcPct val="150000"/>
              </a:lnSpc>
            </a:pPr>
            <a:r>
              <a:rPr lang="is-IS" sz="1200" dirty="0">
                <a:latin typeface="Univers" panose="020B0503020202020204" pitchFamily="34" charset="0"/>
              </a:rPr>
              <a:t>hjálpa fyrirtækjum að hanna og móta nýja tækni og hlúa að nýsköpun</a:t>
            </a:r>
          </a:p>
          <a:p>
            <a:pPr>
              <a:lnSpc>
                <a:spcPct val="150000"/>
              </a:lnSpc>
            </a:pPr>
            <a:r>
              <a:rPr lang="is-IS" sz="1200" dirty="0">
                <a:latin typeface="Univers" panose="020B0503020202020204" pitchFamily="34" charset="0"/>
              </a:rPr>
              <a:t>Markmið 10: Draga úr ójöfnuði í heiminum</a:t>
            </a:r>
          </a:p>
          <a:p>
            <a:pPr>
              <a:lnSpc>
                <a:spcPct val="150000"/>
              </a:lnSpc>
            </a:pPr>
            <a:r>
              <a:rPr lang="is-IS" sz="1200" dirty="0">
                <a:latin typeface="Univers" panose="020B0503020202020204" pitchFamily="34" charset="0"/>
              </a:rPr>
              <a:t>Markmið 11: Gera borgir og íbúðarsvæði örugg, sjálfbær og öllum aðgengileg</a:t>
            </a:r>
          </a:p>
          <a:p>
            <a:pPr>
              <a:lnSpc>
                <a:spcPct val="150000"/>
              </a:lnSpc>
            </a:pPr>
            <a:r>
              <a:rPr lang="is-IS" sz="1200" b="1" dirty="0">
                <a:latin typeface="Univers" panose="020B0503020202020204" pitchFamily="34" charset="0"/>
              </a:rPr>
              <a:t>Markmið 12: Tryggja sjálfbær neyslu- og framleiðslumynstur og stöðva matarsóun</a:t>
            </a:r>
          </a:p>
          <a:p>
            <a:pPr>
              <a:lnSpc>
                <a:spcPct val="150000"/>
              </a:lnSpc>
            </a:pPr>
            <a:r>
              <a:rPr lang="is-IS" sz="1200" b="1" dirty="0">
                <a:latin typeface="Univers" panose="020B0503020202020204" pitchFamily="34" charset="0"/>
              </a:rPr>
              <a:t>Markmið 13: Bráðaaðgerðir gegn loftslagsbreytingum og áhrifum þeirra</a:t>
            </a:r>
          </a:p>
          <a:p>
            <a:pPr>
              <a:lnSpc>
                <a:spcPct val="150000"/>
              </a:lnSpc>
            </a:pPr>
            <a:r>
              <a:rPr lang="is-IS" sz="1200" dirty="0">
                <a:latin typeface="Univers" panose="020B0503020202020204" pitchFamily="34" charset="0"/>
              </a:rPr>
              <a:t>Markmið 14: Vernda og nýta hafið og auðlindir þess</a:t>
            </a:r>
          </a:p>
          <a:p>
            <a:pPr>
              <a:lnSpc>
                <a:spcPct val="150000"/>
              </a:lnSpc>
            </a:pPr>
            <a:r>
              <a:rPr lang="is-IS" sz="1200" dirty="0">
                <a:latin typeface="Univers" panose="020B0503020202020204" pitchFamily="34" charset="0"/>
              </a:rPr>
              <a:t>Markmið 15: Vernda, endurheimta og efla náttúruna og dýrin sem þar búa</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r>
              <a:rPr lang="is-IS" sz="1200" b="1" dirty="0">
                <a:latin typeface="Univers" panose="020B0503020202020204" pitchFamily="34" charset="0"/>
              </a:rPr>
              <a:t>Markmið 16: Stuðla að friðsælum og sjálfbærum samfélögum fyrir alla jarðarbúa, tryggja öllum jafnan aðgang að réttarkerfi og byggja upp skilvirkar og ábyrgar stofnanir á öllum sviðum.</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endParaRPr lang="is-IS" sz="1200" dirty="0">
              <a:latin typeface="Univers" panose="020B0503020202020204" pitchFamily="34" charset="0"/>
            </a:endParaRPr>
          </a:p>
        </p:txBody>
      </p:sp>
      <p:pic>
        <p:nvPicPr>
          <p:cNvPr id="4" name="Picture 3">
            <a:extLst>
              <a:ext uri="{FF2B5EF4-FFF2-40B4-BE49-F238E27FC236}">
                <a16:creationId xmlns:a16="http://schemas.microsoft.com/office/drawing/2014/main" id="{A7669AFA-C807-EA7C-4636-E0C65DE7BD10}"/>
              </a:ext>
            </a:extLst>
          </p:cNvPr>
          <p:cNvPicPr>
            <a:picLocks noChangeAspect="1"/>
          </p:cNvPicPr>
          <p:nvPr/>
        </p:nvPicPr>
        <p:blipFill>
          <a:blip r:embed="rId3"/>
          <a:stretch>
            <a:fillRect/>
          </a:stretch>
        </p:blipFill>
        <p:spPr>
          <a:xfrm>
            <a:off x="10029393" y="1909844"/>
            <a:ext cx="1826192" cy="1826192"/>
          </a:xfrm>
          <a:prstGeom prst="rect">
            <a:avLst/>
          </a:prstGeom>
        </p:spPr>
      </p:pic>
      <p:pic>
        <p:nvPicPr>
          <p:cNvPr id="13" name="Picture 12" descr="A bird with a branch on a mallet&#10;&#10;Description automatically generated">
            <a:extLst>
              <a:ext uri="{FF2B5EF4-FFF2-40B4-BE49-F238E27FC236}">
                <a16:creationId xmlns:a16="http://schemas.microsoft.com/office/drawing/2014/main" id="{AC2A27D7-FD0F-4DE0-1713-B0F9AD561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018" y="4295627"/>
            <a:ext cx="1199999" cy="1199999"/>
          </a:xfrm>
          <a:prstGeom prst="rect">
            <a:avLst/>
          </a:prstGeom>
        </p:spPr>
      </p:pic>
      <p:pic>
        <p:nvPicPr>
          <p:cNvPr id="14" name="Picture 13" descr="A green and white sign with a globe and a eye&#10;&#10;Description automatically generated">
            <a:extLst>
              <a:ext uri="{FF2B5EF4-FFF2-40B4-BE49-F238E27FC236}">
                <a16:creationId xmlns:a16="http://schemas.microsoft.com/office/drawing/2014/main" id="{F4A3883E-38FB-5353-57A1-419F0EE80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407" y="4285688"/>
            <a:ext cx="1201299" cy="1199999"/>
          </a:xfrm>
          <a:prstGeom prst="rect">
            <a:avLst/>
          </a:prstGeom>
        </p:spPr>
      </p:pic>
      <p:pic>
        <p:nvPicPr>
          <p:cNvPr id="15" name="Picture 14" descr="A yellow rectangular sign with white text&#10;&#10;Description automatically generated">
            <a:extLst>
              <a:ext uri="{FF2B5EF4-FFF2-40B4-BE49-F238E27FC236}">
                <a16:creationId xmlns:a16="http://schemas.microsoft.com/office/drawing/2014/main" id="{FE3892FC-9CC7-2EB5-B71C-68BE184AE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4324" y="4281117"/>
            <a:ext cx="1199999" cy="1199999"/>
          </a:xfrm>
          <a:prstGeom prst="rect">
            <a:avLst/>
          </a:prstGeom>
        </p:spPr>
      </p:pic>
      <p:pic>
        <p:nvPicPr>
          <p:cNvPr id="7" name="Picture 6">
            <a:extLst>
              <a:ext uri="{FF2B5EF4-FFF2-40B4-BE49-F238E27FC236}">
                <a16:creationId xmlns:a16="http://schemas.microsoft.com/office/drawing/2014/main" id="{5EC47549-BC31-90D9-3779-E9C69EBD9B0F}"/>
              </a:ext>
            </a:extLst>
          </p:cNvPr>
          <p:cNvPicPr>
            <a:picLocks noChangeAspect="1"/>
          </p:cNvPicPr>
          <p:nvPr/>
        </p:nvPicPr>
        <p:blipFill>
          <a:blip r:embed="rId7"/>
          <a:srcRect/>
          <a:stretch/>
        </p:blipFill>
        <p:spPr>
          <a:xfrm>
            <a:off x="10672182" y="293"/>
            <a:ext cx="1119835" cy="1119835"/>
          </a:xfrm>
          <a:prstGeom prst="rect">
            <a:avLst/>
          </a:prstGeom>
        </p:spPr>
      </p:pic>
    </p:spTree>
    <p:extLst>
      <p:ext uri="{BB962C8B-B14F-4D97-AF65-F5344CB8AC3E}">
        <p14:creationId xmlns:p14="http://schemas.microsoft.com/office/powerpoint/2010/main" val="288234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5A46D-E4A5-FB07-C127-BAA6C0901A38}"/>
              </a:ext>
            </a:extLst>
          </p:cNvPr>
          <p:cNvSpPr txBox="1"/>
          <p:nvPr/>
        </p:nvSpPr>
        <p:spPr>
          <a:xfrm>
            <a:off x="1154503" y="148923"/>
            <a:ext cx="103081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Univers" panose="020B0503020202020204" pitchFamily="34" charset="0"/>
                <a:cs typeface="Arial"/>
              </a:rPr>
              <a:t>Heimsmarkmið</a:t>
            </a:r>
            <a:r>
              <a:rPr lang="en-US" sz="2400" dirty="0">
                <a:latin typeface="Univers" panose="020B0503020202020204" pitchFamily="34" charset="0"/>
                <a:cs typeface="Arial"/>
              </a:rPr>
              <a:t> </a:t>
            </a:r>
            <a:r>
              <a:rPr lang="en-US" sz="2400" dirty="0" err="1">
                <a:latin typeface="Univers" panose="020B0503020202020204" pitchFamily="34" charset="0"/>
                <a:cs typeface="Arial"/>
              </a:rPr>
              <a:t>Sameinuðu</a:t>
            </a:r>
            <a:r>
              <a:rPr lang="en-US" sz="2400" dirty="0">
                <a:latin typeface="Univers" panose="020B0503020202020204" pitchFamily="34" charset="0"/>
                <a:cs typeface="Arial"/>
              </a:rPr>
              <a:t> </a:t>
            </a:r>
            <a:r>
              <a:rPr lang="en-US" sz="2400" dirty="0" err="1">
                <a:latin typeface="Univers" panose="020B0503020202020204" pitchFamily="34" charset="0"/>
                <a:cs typeface="Arial"/>
              </a:rPr>
              <a:t>þjóðanna</a:t>
            </a:r>
            <a:r>
              <a:rPr lang="en-US" sz="2400" dirty="0">
                <a:latin typeface="Univers" panose="020B0503020202020204" pitchFamily="34" charset="0"/>
                <a:cs typeface="Arial"/>
              </a:rPr>
              <a:t> um </a:t>
            </a:r>
            <a:r>
              <a:rPr lang="en-US" sz="2400" dirty="0" err="1">
                <a:latin typeface="Univers" panose="020B0503020202020204" pitchFamily="34" charset="0"/>
                <a:cs typeface="Arial"/>
              </a:rPr>
              <a:t>sjálfbæra</a:t>
            </a:r>
            <a:r>
              <a:rPr lang="en-US" sz="2400" dirty="0">
                <a:latin typeface="Univers" panose="020B0503020202020204" pitchFamily="34" charset="0"/>
                <a:cs typeface="Arial"/>
              </a:rPr>
              <a:t> </a:t>
            </a:r>
            <a:r>
              <a:rPr lang="en-US" sz="2400" dirty="0" err="1">
                <a:latin typeface="Univers" panose="020B0503020202020204" pitchFamily="34" charset="0"/>
                <a:cs typeface="Arial"/>
              </a:rPr>
              <a:t>þróun</a:t>
            </a:r>
            <a:endParaRPr lang="en-US" sz="2400" dirty="0">
              <a:latin typeface="Univers" panose="020B0503020202020204" pitchFamily="34" charset="0"/>
              <a:cs typeface="Arial"/>
            </a:endParaRPr>
          </a:p>
          <a:p>
            <a:r>
              <a:rPr lang="en-US" sz="2400" dirty="0" err="1">
                <a:latin typeface="Univers" panose="020B0503020202020204" pitchFamily="34" charset="0"/>
                <a:cs typeface="Arial"/>
              </a:rPr>
              <a:t>Hvað</a:t>
            </a:r>
            <a:r>
              <a:rPr lang="en-US" sz="2400" dirty="0">
                <a:latin typeface="Univers" panose="020B0503020202020204" pitchFamily="34" charset="0"/>
                <a:cs typeface="Arial"/>
              </a:rPr>
              <a:t> er </a:t>
            </a:r>
            <a:r>
              <a:rPr lang="en-US" sz="2400" dirty="0" err="1">
                <a:latin typeface="Univers" panose="020B0503020202020204" pitchFamily="34" charset="0"/>
                <a:cs typeface="Arial"/>
              </a:rPr>
              <a:t>það</a:t>
            </a:r>
            <a:r>
              <a:rPr lang="en-US" sz="2400" dirty="0">
                <a:latin typeface="Univers" panose="020B0503020202020204" pitchFamily="34" charset="0"/>
                <a:cs typeface="Arial"/>
              </a:rPr>
              <a:t>?</a:t>
            </a:r>
          </a:p>
        </p:txBody>
      </p:sp>
      <p:pic>
        <p:nvPicPr>
          <p:cNvPr id="2" name="Online Media 1" title="Heimsmarkmið Sameinuðu þjóðanna um sjálfbæra þróun">
            <a:hlinkClick r:id="" action="ppaction://media"/>
            <a:extLst>
              <a:ext uri="{FF2B5EF4-FFF2-40B4-BE49-F238E27FC236}">
                <a16:creationId xmlns:a16="http://schemas.microsoft.com/office/drawing/2014/main" id="{50BAD722-945E-7A66-5209-341F3CDEF0CB}"/>
              </a:ext>
            </a:extLst>
          </p:cNvPr>
          <p:cNvPicPr>
            <a:picLocks noRot="1" noChangeAspect="1"/>
          </p:cNvPicPr>
          <p:nvPr>
            <a:videoFile r:link="rId1"/>
          </p:nvPr>
        </p:nvPicPr>
        <p:blipFill>
          <a:blip r:embed="rId4"/>
          <a:stretch>
            <a:fillRect/>
          </a:stretch>
        </p:blipFill>
        <p:spPr>
          <a:xfrm>
            <a:off x="1241425" y="1045234"/>
            <a:ext cx="9710738" cy="5486400"/>
          </a:xfrm>
          <a:prstGeom prst="rect">
            <a:avLst/>
          </a:prstGeom>
        </p:spPr>
      </p:pic>
    </p:spTree>
    <p:extLst>
      <p:ext uri="{BB962C8B-B14F-4D97-AF65-F5344CB8AC3E}">
        <p14:creationId xmlns:p14="http://schemas.microsoft.com/office/powerpoint/2010/main" val="102922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3D23116-BEA5-0110-952C-2615F6F720D4}"/>
              </a:ext>
            </a:extLst>
          </p:cNvPr>
          <p:cNvPicPr>
            <a:picLocks noGrp="1" noChangeAspect="1"/>
          </p:cNvPicPr>
          <p:nvPr>
            <p:ph type="pic" sz="quarter" idx="12"/>
          </p:nvPr>
        </p:nvPicPr>
        <p:blipFill>
          <a:blip r:embed="rId3"/>
          <a:srcRect t="6564" b="6564"/>
          <a:stretch/>
        </p:blipFill>
        <p:spPr>
          <a:xfrm>
            <a:off x="121316" y="68263"/>
            <a:ext cx="11949368" cy="6721475"/>
          </a:xfrm>
          <a:noFill/>
        </p:spPr>
      </p:pic>
    </p:spTree>
    <p:extLst>
      <p:ext uri="{BB962C8B-B14F-4D97-AF65-F5344CB8AC3E}">
        <p14:creationId xmlns:p14="http://schemas.microsoft.com/office/powerpoint/2010/main" val="184216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1320614" y="1311531"/>
            <a:ext cx="9550772" cy="4893647"/>
          </a:xfrm>
          <a:prstGeom prst="rect">
            <a:avLst/>
          </a:prstGeom>
          <a:noFill/>
        </p:spPr>
        <p:txBody>
          <a:bodyPr wrap="square" lIns="91440" tIns="45720" rIns="91440" bIns="45720" rtlCol="0" anchor="t">
            <a:spAutoFit/>
          </a:bodyPr>
          <a:lstStyle/>
          <a:p>
            <a:endParaRPr lang="is-IS" dirty="0">
              <a:solidFill>
                <a:srgbClr val="131313"/>
              </a:solidFill>
              <a:latin typeface="Univers" panose="020B0503020202020204" pitchFamily="34" charset="0"/>
            </a:endParaRPr>
          </a:p>
          <a:p>
            <a:pPr lvl="1">
              <a:lnSpc>
                <a:spcPct val="150000"/>
              </a:lnSpc>
              <a:buFont typeface="Courier New"/>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Hvers</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vegna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voru</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þessi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markmið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búin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til</a:t>
            </a:r>
            <a:r>
              <a:rPr lang="fr-FR" dirty="0">
                <a:solidFill>
                  <a:srgbClr val="131313"/>
                </a:solidFill>
                <a:latin typeface="Univers" panose="020B0503020202020204" pitchFamily="34" charset="0"/>
                <a:ea typeface="Verdana"/>
                <a:cs typeface="Calibri"/>
              </a:rPr>
              <a:t> ? </a:t>
            </a:r>
          </a:p>
          <a:p>
            <a:pPr lvl="2">
              <a:lnSpc>
                <a:spcPct val="150000"/>
              </a:lnSpc>
              <a:buFont typeface="Wingdings"/>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a:t>
            </a:r>
            <a:r>
              <a:rPr lang="fr-FR" dirty="0">
                <a:solidFill>
                  <a:srgbClr val="131313"/>
                </a:solidFill>
                <a:latin typeface="Univers" panose="020B0503020202020204" pitchFamily="34" charset="0"/>
                <a:ea typeface="Verdana"/>
                <a:cs typeface="Calibri"/>
              </a:rPr>
              <a:t> er </a:t>
            </a:r>
            <a:r>
              <a:rPr lang="fr-FR" dirty="0" err="1">
                <a:solidFill>
                  <a:srgbClr val="131313"/>
                </a:solidFill>
                <a:latin typeface="Univers" panose="020B0503020202020204" pitchFamily="34" charset="0"/>
                <a:ea typeface="Verdana"/>
                <a:cs typeface="Calibri"/>
              </a:rPr>
              <a:t>tilgangur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þeirra</a:t>
            </a:r>
            <a:r>
              <a:rPr lang="fr-FR" dirty="0">
                <a:solidFill>
                  <a:srgbClr val="131313"/>
                </a:solidFill>
                <a:latin typeface="Univers" panose="020B0503020202020204" pitchFamily="34" charset="0"/>
                <a:ea typeface="Verdana"/>
                <a:cs typeface="Calibri"/>
              </a:rPr>
              <a:t> ? </a:t>
            </a:r>
            <a:endParaRPr lang="fr-FR" dirty="0">
              <a:solidFill>
                <a:srgbClr val="000000"/>
              </a:solidFill>
              <a:latin typeface="Univers" panose="020B0503020202020204" pitchFamily="34" charset="0"/>
              <a:ea typeface="Verdana"/>
              <a:cs typeface="Calibri"/>
            </a:endParaRPr>
          </a:p>
          <a:p>
            <a:pPr lvl="2">
              <a:lnSpc>
                <a:spcPct val="150000"/>
              </a:lnSpc>
              <a:buFont typeface="Wingdings"/>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eiga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þau</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leysa</a:t>
            </a:r>
            <a:r>
              <a:rPr lang="fr-FR" dirty="0">
                <a:solidFill>
                  <a:srgbClr val="131313"/>
                </a:solidFill>
                <a:latin typeface="Univers" panose="020B0503020202020204" pitchFamily="34" charset="0"/>
                <a:ea typeface="Verdana"/>
                <a:cs typeface="Calibri"/>
              </a:rPr>
              <a:t>?</a:t>
            </a:r>
            <a:br>
              <a:rPr lang="fr-FR" dirty="0">
                <a:solidFill>
                  <a:srgbClr val="131313"/>
                </a:solidFill>
                <a:latin typeface="Univers" panose="020B0503020202020204" pitchFamily="34" charset="0"/>
                <a:ea typeface="Verdana"/>
                <a:cs typeface="Calibri"/>
              </a:rPr>
            </a:br>
            <a:endParaRPr lang="fr-FR" dirty="0">
              <a:latin typeface="Univers" panose="020B0503020202020204" pitchFamily="34" charset="0"/>
            </a:endParaRPr>
          </a:p>
          <a:p>
            <a:pPr lvl="1">
              <a:lnSpc>
                <a:spcPct val="150000"/>
              </a:lnSpc>
              <a:buFont typeface="Courier New"/>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Hvers</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vegna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koma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þau</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svona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mörgum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löndum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a:t>
            </a:r>
            <a:r>
              <a:rPr lang="fr-FR" dirty="0">
                <a:solidFill>
                  <a:srgbClr val="131313"/>
                </a:solidFill>
                <a:latin typeface="Univers" panose="020B0503020202020204" pitchFamily="34" charset="0"/>
                <a:ea typeface="Verdana"/>
                <a:cs typeface="Calibri"/>
              </a:rPr>
              <a:t>?</a:t>
            </a:r>
            <a:endParaRPr lang="en-US" dirty="0">
              <a:solidFill>
                <a:srgbClr val="131313"/>
              </a:solidFill>
              <a:latin typeface="Univers" panose="020B0503020202020204" pitchFamily="34" charset="0"/>
              <a:ea typeface="Verdana"/>
              <a:cs typeface="Calibri"/>
            </a:endParaRPr>
          </a:p>
          <a:p>
            <a:pPr lvl="1">
              <a:lnSpc>
                <a:spcPct val="150000"/>
              </a:lnSpc>
              <a:buFont typeface="Courier New"/>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hvaða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markmiði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hafið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mestan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áhuga</a:t>
            </a:r>
            <a:r>
              <a:rPr lang="fr-FR" dirty="0">
                <a:solidFill>
                  <a:srgbClr val="131313"/>
                </a:solidFill>
                <a:latin typeface="Univers" panose="020B0503020202020204" pitchFamily="34" charset="0"/>
                <a:ea typeface="Verdana"/>
                <a:cs typeface="Calibri"/>
              </a:rPr>
              <a:t>?</a:t>
            </a:r>
            <a:endParaRPr lang="en-US" dirty="0">
              <a:solidFill>
                <a:srgbClr val="131313"/>
              </a:solidFill>
              <a:latin typeface="Univers" panose="020B0503020202020204" pitchFamily="34" charset="0"/>
              <a:ea typeface="Verdana"/>
              <a:cs typeface="Calibri"/>
            </a:endParaRPr>
          </a:p>
          <a:p>
            <a:pPr lvl="1">
              <a:lnSpc>
                <a:spcPct val="150000"/>
              </a:lnSpc>
              <a:buFont typeface="Courier New"/>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Ef</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hugsið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framtíðina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ykkar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gætuð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hugsað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vinna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eitthvað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sem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tengist</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þessum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markmiðum</a:t>
            </a:r>
            <a:r>
              <a:rPr lang="fr-FR" dirty="0">
                <a:solidFill>
                  <a:srgbClr val="131313"/>
                </a:solidFill>
                <a:latin typeface="Univers" panose="020B0503020202020204" pitchFamily="34" charset="0"/>
                <a:ea typeface="Verdana"/>
                <a:cs typeface="Calibri"/>
              </a:rPr>
              <a:t> ? </a:t>
            </a:r>
            <a:endParaRPr lang="en-US" dirty="0">
              <a:solidFill>
                <a:srgbClr val="131313"/>
              </a:solidFill>
              <a:latin typeface="Univers" panose="020B0503020202020204" pitchFamily="34" charset="0"/>
              <a:ea typeface="Verdana"/>
              <a:cs typeface="Calibri"/>
            </a:endParaRPr>
          </a:p>
          <a:p>
            <a:pPr marL="742950" lvl="1" indent="-285750">
              <a:lnSpc>
                <a:spcPct val="150000"/>
              </a:lnSpc>
              <a:buFont typeface="Courier New"/>
              <a:buChar char="○"/>
            </a:pPr>
            <a:endParaRPr lang="en-US" sz="2400" dirty="0">
              <a:solidFill>
                <a:srgbClr val="131313"/>
              </a:solidFill>
              <a:latin typeface="Calibri"/>
              <a:ea typeface="Verdana"/>
              <a:cs typeface="Calibri"/>
            </a:endParaRPr>
          </a:p>
          <a:p>
            <a:endParaRPr lang="is-IS" sz="1400" b="0" i="0" dirty="0">
              <a:solidFill>
                <a:srgbClr val="131313"/>
              </a:solidFill>
              <a:effectLst/>
              <a:latin typeface="Univers" panose="020B0503020202020204" pitchFamily="34" charset="0"/>
            </a:endParaRPr>
          </a:p>
          <a:p>
            <a:endParaRPr lang="is-IS" sz="1400" dirty="0">
              <a:solidFill>
                <a:srgbClr val="131313"/>
              </a:solidFill>
              <a:latin typeface="Univers" panose="020B0503020202020204" pitchFamily="34" charset="0"/>
            </a:endParaRPr>
          </a:p>
          <a:p>
            <a:endParaRPr lang="is-IS" sz="1400" dirty="0">
              <a:latin typeface="Univers" panose="020B0503020202020204" pitchFamily="34" charset="0"/>
            </a:endParaRPr>
          </a:p>
        </p:txBody>
      </p:sp>
      <p:pic>
        <p:nvPicPr>
          <p:cNvPr id="2" name="Picture 1">
            <a:extLst>
              <a:ext uri="{FF2B5EF4-FFF2-40B4-BE49-F238E27FC236}">
                <a16:creationId xmlns:a16="http://schemas.microsoft.com/office/drawing/2014/main" id="{F20CE4F9-8F76-34D3-7C0A-1E90BD6E9F7E}"/>
              </a:ext>
            </a:extLst>
          </p:cNvPr>
          <p:cNvPicPr>
            <a:picLocks noChangeAspect="1"/>
          </p:cNvPicPr>
          <p:nvPr/>
        </p:nvPicPr>
        <p:blipFill>
          <a:blip r:embed="rId3"/>
          <a:srcRect/>
          <a:stretch/>
        </p:blipFill>
        <p:spPr>
          <a:xfrm>
            <a:off x="10672182" y="293"/>
            <a:ext cx="1119835" cy="1119835"/>
          </a:xfrm>
          <a:prstGeom prst="rect">
            <a:avLst/>
          </a:prstGeom>
        </p:spPr>
      </p:pic>
      <p:sp>
        <p:nvSpPr>
          <p:cNvPr id="8" name="TextBox 7">
            <a:extLst>
              <a:ext uri="{FF2B5EF4-FFF2-40B4-BE49-F238E27FC236}">
                <a16:creationId xmlns:a16="http://schemas.microsoft.com/office/drawing/2014/main" id="{078BB403-931F-9497-F2E2-5D3208C95134}"/>
              </a:ext>
            </a:extLst>
          </p:cNvPr>
          <p:cNvSpPr txBox="1"/>
          <p:nvPr/>
        </p:nvSpPr>
        <p:spPr>
          <a:xfrm>
            <a:off x="303366" y="652822"/>
            <a:ext cx="6098720" cy="461665"/>
          </a:xfrm>
          <a:prstGeom prst="rect">
            <a:avLst/>
          </a:prstGeom>
          <a:noFill/>
        </p:spPr>
        <p:txBody>
          <a:bodyPr wrap="square">
            <a:spAutoFit/>
          </a:bodyPr>
          <a:lstStyle/>
          <a:p>
            <a:r>
              <a:rPr lang="is-IS" sz="2400" b="1" dirty="0">
                <a:solidFill>
                  <a:srgbClr val="00B0F0"/>
                </a:solidFill>
                <a:latin typeface="Univers"/>
              </a:rPr>
              <a:t>Umræður</a:t>
            </a:r>
            <a:endParaRPr lang="is-IS" sz="2400" b="1" dirty="0">
              <a:solidFill>
                <a:srgbClr val="00B0F0"/>
              </a:solidFill>
              <a:latin typeface="Univers" panose="020B0503020202020204" pitchFamily="34" charset="0"/>
            </a:endParaRPr>
          </a:p>
        </p:txBody>
      </p:sp>
    </p:spTree>
    <p:extLst>
      <p:ext uri="{BB962C8B-B14F-4D97-AF65-F5344CB8AC3E}">
        <p14:creationId xmlns:p14="http://schemas.microsoft.com/office/powerpoint/2010/main" val="154216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1C948-0C15-7271-BD7A-9A32CC481C4F}"/>
              </a:ext>
            </a:extLst>
          </p:cNvPr>
          <p:cNvSpPr txBox="1"/>
          <p:nvPr/>
        </p:nvSpPr>
        <p:spPr>
          <a:xfrm>
            <a:off x="279731" y="1589404"/>
            <a:ext cx="5816270" cy="4985980"/>
          </a:xfrm>
          <a:prstGeom prst="rect">
            <a:avLst/>
          </a:prstGeom>
          <a:noFill/>
        </p:spPr>
        <p:txBody>
          <a:bodyPr wrap="square" lIns="91440" tIns="45720" rIns="91440" bIns="45720" rtlCol="0" anchor="t">
            <a:spAutoFit/>
          </a:bodyPr>
          <a:lstStyle/>
          <a:p>
            <a:endParaRPr lang="is-IS" sz="2000" b="1" dirty="0">
              <a:solidFill>
                <a:srgbClr val="FFC000"/>
              </a:solidFill>
              <a:latin typeface="Univers"/>
            </a:endParaRPr>
          </a:p>
          <a:p>
            <a:r>
              <a:rPr lang="is-IS" sz="2400" b="1" dirty="0">
                <a:solidFill>
                  <a:srgbClr val="FFC000"/>
                </a:solidFill>
                <a:latin typeface="Univers"/>
              </a:rPr>
              <a:t>Um UNICEF – Hreyfinguna</a:t>
            </a:r>
            <a:endParaRPr lang="is-IS" sz="2400" dirty="0">
              <a:latin typeface="Univers"/>
            </a:endParaRPr>
          </a:p>
          <a:p>
            <a:endParaRPr lang="is-IS" dirty="0">
              <a:latin typeface="Univers" panose="020B0503020202020204" pitchFamily="34" charset="0"/>
            </a:endParaRPr>
          </a:p>
          <a:p>
            <a:pPr algn="l"/>
            <a:r>
              <a:rPr lang="is-IS" sz="1400" i="0" dirty="0">
                <a:effectLst/>
                <a:latin typeface="Univers"/>
              </a:rPr>
              <a:t>Börnin sem taka þátt í UNICEF - Hreyfingunni fá vandaða fræðslu um réttindi sín og ólíkar aðstæður jafnaldra sinna í öðrum löndum. Þau láta til sín taka með áheitasöfnun sem nær hámarki á sérstökum viðburðadegi sem skólinn eða frístundin skipuleggur. </a:t>
            </a:r>
          </a:p>
          <a:p>
            <a:pPr algn="l"/>
            <a:endParaRPr lang="is-IS" sz="1400" i="0" dirty="0">
              <a:effectLst/>
              <a:latin typeface="Univers" panose="020B0503020202020204" pitchFamily="34" charset="0"/>
            </a:endParaRPr>
          </a:p>
          <a:p>
            <a:pPr algn="l"/>
            <a:r>
              <a:rPr lang="is-IS" sz="1400" i="0" dirty="0">
                <a:effectLst/>
                <a:latin typeface="Univers"/>
              </a:rPr>
              <a:t>UNICEF - Hreyfingin hæfir öllum börnum, jafnt stórum sem smáum. Verkefnið samræmist grunnþáttum námsskrár um heilbrigði, velferð, lýðræði, mannréttindi og jafnrétti. Markmiðið er að börnin fræðist um réttindi sín og allra barna og finnist þau um leið hafa áorkað einhverju í þágu jafnaldra sinna, sem búa við lakari lífskjör eða hafa þurft að leggja á flótta vegna stríðsátaka eða náttúruhamfara. Mikilvægt er að börnin upplifi að hægt sé að leysa vandamál ef gripið er til aðgerða.</a:t>
            </a:r>
          </a:p>
          <a:p>
            <a:pPr algn="l"/>
            <a:endParaRPr lang="is-IS" sz="1400" dirty="0">
              <a:latin typeface="Univers" panose="020B0503020202020204" pitchFamily="34" charset="0"/>
            </a:endParaRPr>
          </a:p>
          <a:p>
            <a:r>
              <a:rPr lang="is-IS" sz="1400" b="1" i="0" dirty="0">
                <a:effectLst/>
                <a:latin typeface="Univers"/>
              </a:rPr>
              <a:t>Í þessum glærupakka er fræðsla og verkefni fyrir </a:t>
            </a:r>
            <a:r>
              <a:rPr lang="is-IS" sz="1400" b="1" dirty="0">
                <a:latin typeface="Univers"/>
              </a:rPr>
              <a:t>miðstig</a:t>
            </a:r>
            <a:r>
              <a:rPr lang="is-IS" sz="1400" b="1" i="0" dirty="0">
                <a:effectLst/>
                <a:latin typeface="Univers"/>
              </a:rPr>
              <a:t> grunnskóla.</a:t>
            </a:r>
            <a:r>
              <a:rPr lang="is-IS" sz="1400" b="1" dirty="0">
                <a:latin typeface="Univers"/>
              </a:rPr>
              <a:t> Eftir að þessari fræðslu er lokið er hægt að halda áfram í hluta 2. </a:t>
            </a:r>
            <a:endParaRPr lang="is-IS" sz="1400" b="1" i="0" dirty="0">
              <a:effectLst/>
              <a:latin typeface="Univers" panose="020B0503020202020204" pitchFamily="34" charset="0"/>
            </a:endParaRPr>
          </a:p>
          <a:p>
            <a:endParaRPr lang="is-IS" dirty="0">
              <a:latin typeface="Univers" panose="020B0503020202020204" pitchFamily="34" charset="0"/>
            </a:endParaRPr>
          </a:p>
        </p:txBody>
      </p:sp>
      <p:pic>
        <p:nvPicPr>
          <p:cNvPr id="12" name="Picture 11" descr="A person writing in a notebook&#10;&#10;Description automatically generated">
            <a:extLst>
              <a:ext uri="{FF2B5EF4-FFF2-40B4-BE49-F238E27FC236}">
                <a16:creationId xmlns:a16="http://schemas.microsoft.com/office/drawing/2014/main" id="{4A2C487B-99C0-57C1-C9FA-FCC0A0ACA023}"/>
              </a:ext>
            </a:extLst>
          </p:cNvPr>
          <p:cNvPicPr>
            <a:picLocks noChangeAspect="1"/>
          </p:cNvPicPr>
          <p:nvPr/>
        </p:nvPicPr>
        <p:blipFill rotWithShape="1">
          <a:blip r:embed="rId3">
            <a:extLst>
              <a:ext uri="{28A0092B-C50C-407E-A947-70E740481C1C}">
                <a14:useLocalDpi xmlns:a14="http://schemas.microsoft.com/office/drawing/2010/main" val="0"/>
              </a:ext>
            </a:extLst>
          </a:blip>
          <a:srcRect l="11495" t="22670" r="8350"/>
          <a:stretch/>
        </p:blipFill>
        <p:spPr>
          <a:xfrm rot="5400000">
            <a:off x="6282150" y="947860"/>
            <a:ext cx="6857708" cy="4961990"/>
          </a:xfrm>
          <a:prstGeom prst="rect">
            <a:avLst/>
          </a:prstGeom>
        </p:spPr>
      </p:pic>
      <p:sp>
        <p:nvSpPr>
          <p:cNvPr id="10" name="TextBox 9">
            <a:extLst>
              <a:ext uri="{FF2B5EF4-FFF2-40B4-BE49-F238E27FC236}">
                <a16:creationId xmlns:a16="http://schemas.microsoft.com/office/drawing/2014/main" id="{12BEF5AE-E11F-21F6-447F-1C0D0A46F1D9}"/>
              </a:ext>
            </a:extLst>
          </p:cNvPr>
          <p:cNvSpPr txBox="1"/>
          <p:nvPr/>
        </p:nvSpPr>
        <p:spPr>
          <a:xfrm>
            <a:off x="7363597" y="4696900"/>
            <a:ext cx="3200669" cy="369332"/>
          </a:xfrm>
          <a:prstGeom prst="rect">
            <a:avLst/>
          </a:prstGeom>
          <a:solidFill>
            <a:schemeClr val="tx2"/>
          </a:solidFill>
        </p:spPr>
        <p:txBody>
          <a:bodyPr wrap="square" rtlCol="0">
            <a:spAutoFit/>
          </a:bodyPr>
          <a:lstStyle/>
          <a:p>
            <a:r>
              <a:rPr lang="is-IS" dirty="0">
                <a:solidFill>
                  <a:schemeClr val="bg2"/>
                </a:solidFill>
                <a:latin typeface="Univers" panose="020B0503020202020204" pitchFamily="34" charset="0"/>
              </a:rPr>
              <a:t>   Nánari upplýsingar </a:t>
            </a:r>
          </a:p>
        </p:txBody>
      </p:sp>
      <p:grpSp>
        <p:nvGrpSpPr>
          <p:cNvPr id="9" name="Group 8">
            <a:extLst>
              <a:ext uri="{FF2B5EF4-FFF2-40B4-BE49-F238E27FC236}">
                <a16:creationId xmlns:a16="http://schemas.microsoft.com/office/drawing/2014/main" id="{1568EDD3-7D11-5AD4-2126-9296C2F87B1F}"/>
              </a:ext>
            </a:extLst>
          </p:cNvPr>
          <p:cNvGrpSpPr/>
          <p:nvPr/>
        </p:nvGrpSpPr>
        <p:grpSpPr>
          <a:xfrm>
            <a:off x="7359586" y="5123424"/>
            <a:ext cx="3204681" cy="1602420"/>
            <a:chOff x="8016536" y="230819"/>
            <a:chExt cx="2920753" cy="2112886"/>
          </a:xfrm>
          <a:solidFill>
            <a:srgbClr val="00B0F0"/>
          </a:solidFill>
        </p:grpSpPr>
        <p:sp>
          <p:nvSpPr>
            <p:cNvPr id="8" name="Rectangle 7">
              <a:extLst>
                <a:ext uri="{FF2B5EF4-FFF2-40B4-BE49-F238E27FC236}">
                  <a16:creationId xmlns:a16="http://schemas.microsoft.com/office/drawing/2014/main" id="{46FF8C40-2DCD-C101-57F5-6ABEDF12A164}"/>
                </a:ext>
              </a:extLst>
            </p:cNvPr>
            <p:cNvSpPr/>
            <p:nvPr/>
          </p:nvSpPr>
          <p:spPr>
            <a:xfrm>
              <a:off x="8016536" y="230819"/>
              <a:ext cx="2920753" cy="21128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 name="TextBox 3">
              <a:extLst>
                <a:ext uri="{FF2B5EF4-FFF2-40B4-BE49-F238E27FC236}">
                  <a16:creationId xmlns:a16="http://schemas.microsoft.com/office/drawing/2014/main" id="{0BED7C50-0806-A9F2-9E44-3EBAF84E7A6E}"/>
                </a:ext>
              </a:extLst>
            </p:cNvPr>
            <p:cNvSpPr txBox="1"/>
            <p:nvPr/>
          </p:nvSpPr>
          <p:spPr>
            <a:xfrm>
              <a:off x="8200179" y="317211"/>
              <a:ext cx="2686110" cy="446404"/>
            </a:xfrm>
            <a:prstGeom prst="rect">
              <a:avLst/>
            </a:prstGeom>
            <a:grpFill/>
          </p:spPr>
          <p:txBody>
            <a:bodyPr wrap="square" rtlCol="0">
              <a:spAutoFit/>
            </a:bodyPr>
            <a:lstStyle/>
            <a:p>
              <a:r>
                <a:rPr lang="is-IS" sz="1600" dirty="0">
                  <a:latin typeface="Univers" panose="020B0503020202020204" pitchFamily="34" charset="0"/>
                  <a:hlinkClick r:id="rId4"/>
                </a:rPr>
                <a:t>Kynningarbæklingur</a:t>
              </a:r>
              <a:endParaRPr lang="is-IS" sz="1600" dirty="0">
                <a:latin typeface="Univers" panose="020B0503020202020204" pitchFamily="34" charset="0"/>
              </a:endParaRPr>
            </a:p>
          </p:txBody>
        </p:sp>
        <p:sp>
          <p:nvSpPr>
            <p:cNvPr id="5" name="TextBox 4">
              <a:extLst>
                <a:ext uri="{FF2B5EF4-FFF2-40B4-BE49-F238E27FC236}">
                  <a16:creationId xmlns:a16="http://schemas.microsoft.com/office/drawing/2014/main" id="{54AA510F-D30D-6756-DDF0-4EA3FBB5F897}"/>
                </a:ext>
              </a:extLst>
            </p:cNvPr>
            <p:cNvSpPr txBox="1"/>
            <p:nvPr/>
          </p:nvSpPr>
          <p:spPr>
            <a:xfrm>
              <a:off x="8200179" y="790969"/>
              <a:ext cx="2686110" cy="446404"/>
            </a:xfrm>
            <a:prstGeom prst="rect">
              <a:avLst/>
            </a:prstGeom>
            <a:grpFill/>
          </p:spPr>
          <p:txBody>
            <a:bodyPr wrap="square" rtlCol="0">
              <a:spAutoFit/>
            </a:bodyPr>
            <a:lstStyle/>
            <a:p>
              <a:r>
                <a:rPr lang="is-IS" sz="1600">
                  <a:latin typeface="Univers" panose="020B0503020202020204" pitchFamily="34" charset="0"/>
                  <a:hlinkClick r:id="rId5"/>
                </a:rPr>
                <a:t>Framkvæmdarbæklingur</a:t>
              </a:r>
              <a:endParaRPr lang="is-IS" sz="1600">
                <a:latin typeface="Univers" panose="020B0503020202020204" pitchFamily="34" charset="0"/>
              </a:endParaRPr>
            </a:p>
          </p:txBody>
        </p:sp>
        <p:sp>
          <p:nvSpPr>
            <p:cNvPr id="6" name="TextBox 5">
              <a:extLst>
                <a:ext uri="{FF2B5EF4-FFF2-40B4-BE49-F238E27FC236}">
                  <a16:creationId xmlns:a16="http://schemas.microsoft.com/office/drawing/2014/main" id="{B89BBC9E-FE8E-6B02-D80A-E2CB6A7270CC}"/>
                </a:ext>
              </a:extLst>
            </p:cNvPr>
            <p:cNvSpPr txBox="1"/>
            <p:nvPr/>
          </p:nvSpPr>
          <p:spPr>
            <a:xfrm>
              <a:off x="8200179" y="1294322"/>
              <a:ext cx="2121763" cy="446404"/>
            </a:xfrm>
            <a:prstGeom prst="rect">
              <a:avLst/>
            </a:prstGeom>
            <a:grpFill/>
          </p:spPr>
          <p:txBody>
            <a:bodyPr wrap="square" rtlCol="0">
              <a:spAutoFit/>
            </a:bodyPr>
            <a:lstStyle/>
            <a:p>
              <a:r>
                <a:rPr lang="is-IS" sz="1600">
                  <a:hlinkClick r:id="rId6"/>
                </a:rPr>
                <a:t>Fyrir </a:t>
              </a:r>
              <a:r>
                <a:rPr lang="is-IS" sz="1600">
                  <a:latin typeface="Univers" panose="020B0503020202020204" pitchFamily="34" charset="0"/>
                  <a:hlinkClick r:id="rId6"/>
                </a:rPr>
                <a:t>aðstandendur</a:t>
              </a:r>
              <a:endParaRPr lang="is-IS" sz="1600">
                <a:latin typeface="Univers" panose="020B0503020202020204" pitchFamily="34" charset="0"/>
              </a:endParaRPr>
            </a:p>
          </p:txBody>
        </p:sp>
        <p:sp>
          <p:nvSpPr>
            <p:cNvPr id="7" name="TextBox 6">
              <a:extLst>
                <a:ext uri="{FF2B5EF4-FFF2-40B4-BE49-F238E27FC236}">
                  <a16:creationId xmlns:a16="http://schemas.microsoft.com/office/drawing/2014/main" id="{21323F13-0C54-561F-4636-6A030B4FAC37}"/>
                </a:ext>
              </a:extLst>
            </p:cNvPr>
            <p:cNvSpPr txBox="1"/>
            <p:nvPr/>
          </p:nvSpPr>
          <p:spPr>
            <a:xfrm>
              <a:off x="8200179" y="1797672"/>
              <a:ext cx="1420427" cy="446404"/>
            </a:xfrm>
            <a:prstGeom prst="rect">
              <a:avLst/>
            </a:prstGeom>
            <a:grpFill/>
          </p:spPr>
          <p:txBody>
            <a:bodyPr wrap="square" rtlCol="0">
              <a:spAutoFit/>
            </a:bodyPr>
            <a:lstStyle/>
            <a:p>
              <a:r>
                <a:rPr lang="is-IS" sz="1600" dirty="0">
                  <a:latin typeface="Univers" panose="020B0503020202020204" pitchFamily="34" charset="0"/>
                  <a:hlinkClick r:id="rId7"/>
                </a:rPr>
                <a:t>Áheitablað </a:t>
              </a:r>
              <a:endParaRPr lang="is-IS" sz="1600" dirty="0">
                <a:latin typeface="Univers" panose="020B0503020202020204" pitchFamily="34" charset="0"/>
              </a:endParaRPr>
            </a:p>
          </p:txBody>
        </p:sp>
      </p:grpSp>
      <p:pic>
        <p:nvPicPr>
          <p:cNvPr id="14" name="Picture 13">
            <a:extLst>
              <a:ext uri="{FF2B5EF4-FFF2-40B4-BE49-F238E27FC236}">
                <a16:creationId xmlns:a16="http://schemas.microsoft.com/office/drawing/2014/main" id="{516C027C-FFE6-3A20-E613-4D0A99F7B36A}"/>
              </a:ext>
            </a:extLst>
          </p:cNvPr>
          <p:cNvPicPr>
            <a:picLocks noChangeAspect="1"/>
          </p:cNvPicPr>
          <p:nvPr/>
        </p:nvPicPr>
        <p:blipFill>
          <a:blip r:embed="rId8"/>
          <a:stretch>
            <a:fillRect/>
          </a:stretch>
        </p:blipFill>
        <p:spPr>
          <a:xfrm>
            <a:off x="119746" y="128727"/>
            <a:ext cx="6035563" cy="1487553"/>
          </a:xfrm>
          <a:prstGeom prst="rect">
            <a:avLst/>
          </a:prstGeom>
        </p:spPr>
      </p:pic>
      <p:pic>
        <p:nvPicPr>
          <p:cNvPr id="2" name="Picture 1">
            <a:extLst>
              <a:ext uri="{FF2B5EF4-FFF2-40B4-BE49-F238E27FC236}">
                <a16:creationId xmlns:a16="http://schemas.microsoft.com/office/drawing/2014/main" id="{B1119A93-C8E1-A535-4034-28F8B14021E8}"/>
              </a:ext>
            </a:extLst>
          </p:cNvPr>
          <p:cNvPicPr>
            <a:picLocks noChangeAspect="1"/>
          </p:cNvPicPr>
          <p:nvPr/>
        </p:nvPicPr>
        <p:blipFill>
          <a:blip r:embed="rId9"/>
          <a:srcRect/>
          <a:stretch/>
        </p:blipFill>
        <p:spPr>
          <a:xfrm>
            <a:off x="10670146" y="1276"/>
            <a:ext cx="1119835" cy="1119835"/>
          </a:xfrm>
          <a:prstGeom prst="rect">
            <a:avLst/>
          </a:prstGeom>
        </p:spPr>
      </p:pic>
    </p:spTree>
    <p:extLst>
      <p:ext uri="{BB962C8B-B14F-4D97-AF65-F5344CB8AC3E}">
        <p14:creationId xmlns:p14="http://schemas.microsoft.com/office/powerpoint/2010/main" val="3508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884494" y="1650538"/>
            <a:ext cx="9542760" cy="6370975"/>
          </a:xfrm>
          <a:prstGeom prst="rect">
            <a:avLst/>
          </a:prstGeom>
          <a:noFill/>
        </p:spPr>
        <p:txBody>
          <a:bodyPr wrap="square" lIns="91440" tIns="45720" rIns="91440" bIns="45720" rtlCol="0" anchor="t">
            <a:spAutoFit/>
          </a:bodyPr>
          <a:lstStyle/>
          <a:p>
            <a:endParaRPr lang="is-IS" dirty="0">
              <a:solidFill>
                <a:srgbClr val="131313"/>
              </a:solidFill>
              <a:latin typeface="Univers" panose="020B0503020202020204" pitchFamily="34" charset="0"/>
            </a:endParaRPr>
          </a:p>
          <a:p>
            <a:pPr>
              <a:spcAft>
                <a:spcPts val="1200"/>
              </a:spcAft>
              <a:buFont typeface="Symbol"/>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Hópurinn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byrjar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því</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velta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fyrir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sér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spurningunni</a:t>
            </a:r>
            <a:r>
              <a:rPr lang="fr-FR" dirty="0">
                <a:solidFill>
                  <a:srgbClr val="131313"/>
                </a:solidFill>
                <a:latin typeface="Univers" panose="020B0503020202020204" pitchFamily="34" charset="0"/>
                <a:ea typeface="Verdana"/>
                <a:cs typeface="Calibri"/>
              </a:rPr>
              <a:t> </a:t>
            </a:r>
            <a:r>
              <a:rPr lang="fr-FR" i="1" dirty="0" err="1">
                <a:solidFill>
                  <a:srgbClr val="131313"/>
                </a:solidFill>
                <a:latin typeface="Univers" panose="020B0503020202020204" pitchFamily="34" charset="0"/>
                <a:ea typeface="Verdana"/>
                <a:cs typeface="Calibri"/>
              </a:rPr>
              <a:t>Í</a:t>
            </a:r>
            <a:r>
              <a:rPr lang="fr-FR" i="1" dirty="0">
                <a:solidFill>
                  <a:srgbClr val="131313"/>
                </a:solidFill>
                <a:latin typeface="Univers" panose="020B0503020202020204" pitchFamily="34" charset="0"/>
                <a:ea typeface="Verdana"/>
                <a:cs typeface="Calibri"/>
              </a:rPr>
              <a:t> </a:t>
            </a:r>
            <a:r>
              <a:rPr lang="fr-FR" i="1" dirty="0" err="1">
                <a:solidFill>
                  <a:srgbClr val="131313"/>
                </a:solidFill>
                <a:latin typeface="Univers" panose="020B0503020202020204" pitchFamily="34" charset="0"/>
                <a:ea typeface="Verdana"/>
                <a:cs typeface="Calibri"/>
              </a:rPr>
              <a:t>hvernig</a:t>
            </a:r>
            <a:r>
              <a:rPr lang="fr-FR" i="1" dirty="0">
                <a:solidFill>
                  <a:srgbClr val="131313"/>
                </a:solidFill>
                <a:latin typeface="Univers" panose="020B0503020202020204" pitchFamily="34" charset="0"/>
                <a:ea typeface="Verdana"/>
                <a:cs typeface="Calibri"/>
              </a:rPr>
              <a:t> </a:t>
            </a:r>
            <a:r>
              <a:rPr lang="fr-FR" i="1" dirty="0" err="1">
                <a:solidFill>
                  <a:srgbClr val="131313"/>
                </a:solidFill>
                <a:latin typeface="Univers" panose="020B0503020202020204" pitchFamily="34" charset="0"/>
                <a:ea typeface="Verdana"/>
                <a:cs typeface="Calibri"/>
              </a:rPr>
              <a:t>umhverfi</a:t>
            </a:r>
            <a:r>
              <a:rPr lang="fr-FR" i="1" dirty="0">
                <a:solidFill>
                  <a:srgbClr val="131313"/>
                </a:solidFill>
                <a:latin typeface="Univers" panose="020B0503020202020204" pitchFamily="34" charset="0"/>
                <a:ea typeface="Verdana"/>
                <a:cs typeface="Calibri"/>
              </a:rPr>
              <a:t> </a:t>
            </a:r>
            <a:r>
              <a:rPr lang="fr-FR" i="1" dirty="0" err="1">
                <a:solidFill>
                  <a:srgbClr val="131313"/>
                </a:solidFill>
                <a:latin typeface="Univers" panose="020B0503020202020204" pitchFamily="34" charset="0"/>
                <a:ea typeface="Verdana"/>
                <a:cs typeface="Calibri"/>
              </a:rPr>
              <a:t>blómstra</a:t>
            </a:r>
            <a:r>
              <a:rPr lang="fr-FR" i="1" dirty="0">
                <a:solidFill>
                  <a:srgbClr val="131313"/>
                </a:solidFill>
                <a:latin typeface="Univers" panose="020B0503020202020204" pitchFamily="34" charset="0"/>
                <a:ea typeface="Verdana"/>
                <a:cs typeface="Calibri"/>
              </a:rPr>
              <a:t> </a:t>
            </a:r>
            <a:r>
              <a:rPr lang="fr-FR" i="1" dirty="0" err="1">
                <a:solidFill>
                  <a:srgbClr val="131313"/>
                </a:solidFill>
                <a:latin typeface="Univers" panose="020B0503020202020204" pitchFamily="34" charset="0"/>
                <a:ea typeface="Verdana"/>
                <a:cs typeface="Calibri"/>
              </a:rPr>
              <a:t>börn</a:t>
            </a:r>
            <a:r>
              <a:rPr lang="fr-FR" i="1"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Þá</a:t>
            </a:r>
            <a:r>
              <a:rPr lang="fr-FR" dirty="0">
                <a:solidFill>
                  <a:srgbClr val="131313"/>
                </a:solidFill>
                <a:latin typeface="Univers" panose="020B0503020202020204" pitchFamily="34" charset="0"/>
                <a:ea typeface="Verdana"/>
                <a:cs typeface="Calibri"/>
              </a:rPr>
              <a:t> er </a:t>
            </a:r>
            <a:r>
              <a:rPr lang="fr-FR" dirty="0" err="1">
                <a:solidFill>
                  <a:srgbClr val="131313"/>
                </a:solidFill>
                <a:latin typeface="Univers" panose="020B0503020202020204" pitchFamily="34" charset="0"/>
                <a:ea typeface="Verdana"/>
                <a:cs typeface="Calibri"/>
              </a:rPr>
              <a:t>átt</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í</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hvernig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umhverfi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líður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þér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öðrum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börnum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vel</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þannig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þau</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geti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þroskað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hæfileika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sína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verið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hamingjusöm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örugg</a:t>
            </a:r>
            <a:r>
              <a:rPr lang="fr-FR" dirty="0">
                <a:solidFill>
                  <a:srgbClr val="131313"/>
                </a:solidFill>
                <a:latin typeface="Univers" panose="020B0503020202020204" pitchFamily="34" charset="0"/>
                <a:ea typeface="Verdana"/>
                <a:cs typeface="Calibri"/>
              </a:rPr>
              <a:t>.</a:t>
            </a:r>
            <a:r>
              <a:rPr lang="fr-FR" i="1"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Hugsið</a:t>
            </a:r>
            <a:r>
              <a:rPr lang="fr-FR" dirty="0">
                <a:solidFill>
                  <a:srgbClr val="131313"/>
                </a:solidFill>
                <a:latin typeface="Univers" panose="020B0503020202020204" pitchFamily="34" charset="0"/>
                <a:ea typeface="Verdana"/>
                <a:cs typeface="Calibri"/>
              </a:rPr>
              <a:t> um </a:t>
            </a:r>
            <a:r>
              <a:rPr lang="fr-FR" dirty="0" err="1">
                <a:solidFill>
                  <a:srgbClr val="131313"/>
                </a:solidFill>
                <a:latin typeface="Univers" panose="020B0503020202020204" pitchFamily="34" charset="0"/>
                <a:ea typeface="Verdana"/>
                <a:cs typeface="Calibri"/>
              </a:rPr>
              <a:t>náttúruna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loftslagið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umhverfið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fólkið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sem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styður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þarfir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ykkar</a:t>
            </a:r>
            <a:r>
              <a:rPr lang="fr-FR" dirty="0">
                <a:solidFill>
                  <a:srgbClr val="131313"/>
                </a:solidFill>
                <a:latin typeface="Univers" panose="020B0503020202020204" pitchFamily="34" charset="0"/>
                <a:ea typeface="Verdana"/>
                <a:cs typeface="Calibri"/>
              </a:rPr>
              <a:t>. </a:t>
            </a:r>
            <a:endParaRPr lang="fr-FR" i="1" dirty="0">
              <a:solidFill>
                <a:srgbClr val="131313"/>
              </a:solidFill>
              <a:latin typeface="Univers" panose="020B0503020202020204" pitchFamily="34" charset="0"/>
              <a:ea typeface="Verdana"/>
              <a:cs typeface="Calibri"/>
            </a:endParaRPr>
          </a:p>
          <a:p>
            <a:pPr>
              <a:spcAft>
                <a:spcPts val="1200"/>
              </a:spcAft>
              <a:buFont typeface="Symbol"/>
              <a:buChar char="•"/>
            </a:pPr>
            <a:r>
              <a:rPr lang="fr-FR" i="1"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Hafið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til</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hliðsjónar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Barnasáttmálann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Heimsmarkmiðin</a:t>
            </a:r>
            <a:endParaRPr lang="fr-FR" dirty="0">
              <a:solidFill>
                <a:srgbClr val="131313"/>
              </a:solidFill>
              <a:latin typeface="Univers" panose="020B0503020202020204" pitchFamily="34" charset="0"/>
              <a:ea typeface="Verdana"/>
              <a:cs typeface="Calibri"/>
            </a:endParaRPr>
          </a:p>
          <a:p>
            <a:pPr>
              <a:spcAft>
                <a:spcPts val="1200"/>
              </a:spcAft>
              <a:buFont typeface="Symbol"/>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Hópurinn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ákveður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hvort</a:t>
            </a:r>
            <a:r>
              <a:rPr lang="fr-FR" dirty="0">
                <a:solidFill>
                  <a:srgbClr val="131313"/>
                </a:solidFill>
                <a:latin typeface="Univers" panose="020B0503020202020204" pitchFamily="34" charset="0"/>
                <a:ea typeface="Verdana"/>
                <a:cs typeface="Calibri"/>
              </a:rPr>
              <a:t> best </a:t>
            </a:r>
            <a:r>
              <a:rPr lang="fr-FR" dirty="0" err="1">
                <a:solidFill>
                  <a:srgbClr val="131313"/>
                </a:solidFill>
                <a:latin typeface="Univers" panose="020B0503020202020204" pitchFamily="34" charset="0"/>
                <a:ea typeface="Verdana"/>
                <a:cs typeface="Calibri"/>
              </a:rPr>
              <a:t>sé</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vinna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verkefnið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með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því</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útbúa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plakat</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myndband</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eða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glærusýningu</a:t>
            </a:r>
            <a:r>
              <a:rPr lang="fr-FR" dirty="0">
                <a:solidFill>
                  <a:srgbClr val="131313"/>
                </a:solidFill>
                <a:latin typeface="Univers" panose="020B0503020202020204" pitchFamily="34" charset="0"/>
                <a:ea typeface="Verdana"/>
                <a:cs typeface="Calibri"/>
              </a:rPr>
              <a:t>.</a:t>
            </a:r>
            <a:endParaRPr lang="fr-FR" dirty="0">
              <a:latin typeface="Univers" panose="020B0503020202020204" pitchFamily="34" charset="0"/>
            </a:endParaRPr>
          </a:p>
          <a:p>
            <a:pPr>
              <a:spcAft>
                <a:spcPts val="1200"/>
              </a:spcAft>
              <a:buFont typeface="Symbol"/>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Setjið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markmið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skipuleggið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endaútkoman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vera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Hvernig</a:t>
            </a:r>
            <a:r>
              <a:rPr lang="fr-FR" dirty="0">
                <a:solidFill>
                  <a:srgbClr val="131313"/>
                </a:solidFill>
                <a:latin typeface="Univers" panose="020B0503020202020204" pitchFamily="34" charset="0"/>
                <a:ea typeface="Verdana"/>
                <a:cs typeface="Calibri"/>
              </a:rPr>
              <a:t> er best </a:t>
            </a:r>
            <a:r>
              <a:rPr lang="fr-FR" dirty="0" err="1">
                <a:solidFill>
                  <a:srgbClr val="131313"/>
                </a:solidFill>
                <a:latin typeface="Univers" panose="020B0503020202020204" pitchFamily="34" charset="0"/>
                <a:ea typeface="Verdana"/>
                <a:cs typeface="Calibri"/>
              </a:rPr>
              <a:t>að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skiptið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með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ykkur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verkum</a:t>
            </a:r>
            <a:r>
              <a:rPr lang="fr-FR" dirty="0">
                <a:solidFill>
                  <a:srgbClr val="131313"/>
                </a:solidFill>
                <a:latin typeface="Univers" panose="020B0503020202020204" pitchFamily="34" charset="0"/>
                <a:ea typeface="Verdana"/>
                <a:cs typeface="Calibri"/>
              </a:rPr>
              <a:t>?</a:t>
            </a:r>
          </a:p>
          <a:p>
            <a:pPr>
              <a:spcAft>
                <a:spcPts val="1200"/>
              </a:spcAft>
              <a:buFont typeface="Symbol"/>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Þar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sem</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á</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tengið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viðeigandi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réttindi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barna</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og</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viðeigandi</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heimsmarkmið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atriðin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í</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verkefninu</a:t>
            </a:r>
            <a:r>
              <a:rPr lang="fr-FR" dirty="0">
                <a:solidFill>
                  <a:srgbClr val="131313"/>
                </a:solidFill>
                <a:latin typeface="Univers" panose="020B0503020202020204" pitchFamily="34" charset="0"/>
                <a:ea typeface="Verdana"/>
                <a:cs typeface="Calibri"/>
              </a:rPr>
              <a:t>. </a:t>
            </a:r>
          </a:p>
          <a:p>
            <a:pPr>
              <a:spcAft>
                <a:spcPts val="1200"/>
              </a:spcAft>
              <a:buFont typeface="Symbol"/>
              <a:buChar char="•"/>
            </a:pP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Í</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lokin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kynnið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þið</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afraksturinn</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fyrir</a:t>
            </a:r>
            <a:r>
              <a:rPr lang="fr-FR" dirty="0">
                <a:solidFill>
                  <a:srgbClr val="131313"/>
                </a:solidFill>
                <a:latin typeface="Univers" panose="020B0503020202020204" pitchFamily="34" charset="0"/>
                <a:ea typeface="Verdana"/>
                <a:cs typeface="Calibri"/>
              </a:rPr>
              <a:t> </a:t>
            </a:r>
            <a:r>
              <a:rPr lang="fr-FR" dirty="0" err="1">
                <a:solidFill>
                  <a:srgbClr val="131313"/>
                </a:solidFill>
                <a:latin typeface="Univers" panose="020B0503020202020204" pitchFamily="34" charset="0"/>
                <a:ea typeface="Verdana"/>
                <a:cs typeface="Calibri"/>
              </a:rPr>
              <a:t>bekknum</a:t>
            </a:r>
            <a:r>
              <a:rPr lang="fr-FR" dirty="0">
                <a:solidFill>
                  <a:srgbClr val="131313"/>
                </a:solidFill>
                <a:latin typeface="Univers" panose="020B0503020202020204" pitchFamily="34" charset="0"/>
                <a:ea typeface="Verdana"/>
                <a:cs typeface="Calibri"/>
              </a:rPr>
              <a:t>.</a:t>
            </a:r>
            <a:endParaRPr lang="fr-FR" dirty="0">
              <a:latin typeface="Univers" panose="020B0503020202020204" pitchFamily="34" charset="0"/>
              <a:ea typeface="Verdana"/>
              <a:cs typeface="Calibri"/>
            </a:endParaRPr>
          </a:p>
          <a:p>
            <a:pPr lvl="1">
              <a:lnSpc>
                <a:spcPct val="150000"/>
              </a:lnSpc>
              <a:buFont typeface="Courier New"/>
              <a:buChar char="○"/>
            </a:pPr>
            <a:endParaRPr lang="fr-FR" sz="2400" dirty="0">
              <a:solidFill>
                <a:srgbClr val="131313"/>
              </a:solidFill>
              <a:latin typeface="Univers" panose="020B0503020202020204" pitchFamily="34" charset="0"/>
              <a:ea typeface="Verdana"/>
              <a:cs typeface="Calibri"/>
            </a:endParaRPr>
          </a:p>
          <a:p>
            <a:pPr lvl="1">
              <a:lnSpc>
                <a:spcPct val="150000"/>
              </a:lnSpc>
            </a:pPr>
            <a:endParaRPr lang="en-US" sz="2400" dirty="0">
              <a:solidFill>
                <a:srgbClr val="131313"/>
              </a:solidFill>
              <a:latin typeface="Univers" panose="020B0503020202020204" pitchFamily="34" charset="0"/>
              <a:ea typeface="Verdana"/>
              <a:cs typeface="Calibri"/>
            </a:endParaRPr>
          </a:p>
          <a:p>
            <a:endParaRPr lang="is-IS" sz="1400" b="0" i="0" dirty="0">
              <a:solidFill>
                <a:srgbClr val="131313"/>
              </a:solidFill>
              <a:effectLst/>
              <a:latin typeface="Univers" panose="020B0503020202020204" pitchFamily="34" charset="0"/>
            </a:endParaRPr>
          </a:p>
          <a:p>
            <a:endParaRPr lang="is-IS" sz="1400" dirty="0">
              <a:solidFill>
                <a:srgbClr val="131313"/>
              </a:solidFill>
              <a:latin typeface="Univers" panose="020B0503020202020204" pitchFamily="34" charset="0"/>
            </a:endParaRPr>
          </a:p>
          <a:p>
            <a:endParaRPr lang="is-IS" sz="1400" dirty="0">
              <a:latin typeface="Univers" panose="020B0503020202020204" pitchFamily="34" charset="0"/>
            </a:endParaRPr>
          </a:p>
        </p:txBody>
      </p:sp>
      <p:pic>
        <p:nvPicPr>
          <p:cNvPr id="5" name="Picture 4">
            <a:extLst>
              <a:ext uri="{FF2B5EF4-FFF2-40B4-BE49-F238E27FC236}">
                <a16:creationId xmlns:a16="http://schemas.microsoft.com/office/drawing/2014/main" id="{5736C8A1-EEA3-DF44-8B31-9B6DFA0693B9}"/>
              </a:ext>
            </a:extLst>
          </p:cNvPr>
          <p:cNvPicPr>
            <a:picLocks noChangeAspect="1"/>
          </p:cNvPicPr>
          <p:nvPr/>
        </p:nvPicPr>
        <p:blipFill>
          <a:blip r:embed="rId3"/>
          <a:srcRect/>
          <a:stretch/>
        </p:blipFill>
        <p:spPr>
          <a:xfrm>
            <a:off x="10672182" y="293"/>
            <a:ext cx="1119835" cy="1119835"/>
          </a:xfrm>
          <a:prstGeom prst="rect">
            <a:avLst/>
          </a:prstGeom>
        </p:spPr>
      </p:pic>
      <p:sp>
        <p:nvSpPr>
          <p:cNvPr id="10" name="TextBox 9">
            <a:extLst>
              <a:ext uri="{FF2B5EF4-FFF2-40B4-BE49-F238E27FC236}">
                <a16:creationId xmlns:a16="http://schemas.microsoft.com/office/drawing/2014/main" id="{64980640-3A12-4D13-07CD-87281E418B62}"/>
              </a:ext>
            </a:extLst>
          </p:cNvPr>
          <p:cNvSpPr txBox="1"/>
          <p:nvPr/>
        </p:nvSpPr>
        <p:spPr>
          <a:xfrm>
            <a:off x="287038" y="697352"/>
            <a:ext cx="9542760" cy="830997"/>
          </a:xfrm>
          <a:prstGeom prst="rect">
            <a:avLst/>
          </a:prstGeom>
          <a:noFill/>
        </p:spPr>
        <p:txBody>
          <a:bodyPr wrap="square">
            <a:spAutoFit/>
          </a:bodyPr>
          <a:lstStyle/>
          <a:p>
            <a:r>
              <a:rPr lang="is-IS" sz="2400" b="1" dirty="0">
                <a:solidFill>
                  <a:srgbClr val="00B0F0"/>
                </a:solidFill>
                <a:latin typeface="Univers"/>
              </a:rPr>
              <a:t>Verkefni: </a:t>
            </a:r>
            <a:r>
              <a:rPr lang="is-IS" sz="2400" b="1" i="1" dirty="0">
                <a:solidFill>
                  <a:srgbClr val="00B0F0"/>
                </a:solidFill>
                <a:latin typeface="Univers"/>
              </a:rPr>
              <a:t>Í hvernig umhverfi blómstra börn </a:t>
            </a:r>
            <a:endParaRPr lang="is-IS" sz="2400" b="1" dirty="0">
              <a:solidFill>
                <a:srgbClr val="00B0F0"/>
              </a:solidFill>
              <a:latin typeface="Univers" panose="020B0503020202020204" pitchFamily="34" charset="0"/>
            </a:endParaRPr>
          </a:p>
          <a:p>
            <a:r>
              <a:rPr lang="is-IS" sz="2400" b="1" dirty="0">
                <a:solidFill>
                  <a:srgbClr val="00B0F0"/>
                </a:solidFill>
                <a:latin typeface="Univers"/>
              </a:rPr>
              <a:t>Leiðbeiningar fyrir nemendur</a:t>
            </a:r>
            <a:endParaRPr lang="is-IS" sz="2400" b="1" dirty="0">
              <a:solidFill>
                <a:srgbClr val="00B0F0"/>
              </a:solidFill>
              <a:latin typeface="Univers" panose="020B0503020202020204" pitchFamily="34" charset="0"/>
            </a:endParaRPr>
          </a:p>
        </p:txBody>
      </p:sp>
    </p:spTree>
    <p:extLst>
      <p:ext uri="{BB962C8B-B14F-4D97-AF65-F5344CB8AC3E}">
        <p14:creationId xmlns:p14="http://schemas.microsoft.com/office/powerpoint/2010/main" val="191291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holding a football ball&#10;&#10;Description automatically generated">
            <a:extLst>
              <a:ext uri="{FF2B5EF4-FFF2-40B4-BE49-F238E27FC236}">
                <a16:creationId xmlns:a16="http://schemas.microsoft.com/office/drawing/2014/main" id="{AD66C19F-DC3B-A195-D464-FFCB508227A4}"/>
              </a:ext>
            </a:extLst>
          </p:cNvPr>
          <p:cNvPicPr>
            <a:picLocks noChangeAspect="1"/>
          </p:cNvPicPr>
          <p:nvPr/>
        </p:nvPicPr>
        <p:blipFill rotWithShape="1">
          <a:blip r:embed="rId3">
            <a:extLst>
              <a:ext uri="{28A0092B-C50C-407E-A947-70E740481C1C}">
                <a14:useLocalDpi xmlns:a14="http://schemas.microsoft.com/office/drawing/2010/main" val="0"/>
              </a:ext>
            </a:extLst>
          </a:blip>
          <a:srcRect l="5883" t="-1" r="13299" b="-1"/>
          <a:stretch/>
        </p:blipFill>
        <p:spPr>
          <a:xfrm>
            <a:off x="3902064" y="-283"/>
            <a:ext cx="8303216"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7B1FB6-139A-66DA-EDFA-C6BD9C2BEF09}"/>
              </a:ext>
            </a:extLst>
          </p:cNvPr>
          <p:cNvSpPr txBox="1"/>
          <p:nvPr/>
        </p:nvSpPr>
        <p:spPr>
          <a:xfrm>
            <a:off x="288235" y="646476"/>
            <a:ext cx="10366940" cy="1239357"/>
          </a:xfrm>
          <a:prstGeom prst="rect">
            <a:avLst/>
          </a:prstGeom>
        </p:spPr>
        <p:txBody>
          <a:bodyPr vert="horz" lIns="91440" tIns="45720" rIns="91440" bIns="45720" rtlCol="0">
            <a:noAutofit/>
          </a:bodyPr>
          <a:lstStyle/>
          <a:p>
            <a:pPr>
              <a:spcAft>
                <a:spcPts val="600"/>
              </a:spcAft>
            </a:pPr>
            <a:r>
              <a:rPr lang="en-US" sz="2400" dirty="0" err="1">
                <a:solidFill>
                  <a:srgbClr val="00AEEF"/>
                </a:solidFill>
                <a:latin typeface="Univers" panose="020B0503020202020204" pitchFamily="34" charset="0"/>
              </a:rPr>
              <a:t>Í</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þessum</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fræðslupakka</a:t>
            </a:r>
            <a:r>
              <a:rPr lang="en-US" sz="2400" dirty="0">
                <a:solidFill>
                  <a:srgbClr val="00AEEF"/>
                </a:solidFill>
                <a:latin typeface="Univers" panose="020B0503020202020204" pitchFamily="34" charset="0"/>
              </a:rPr>
              <a:t> er </a:t>
            </a:r>
            <a:r>
              <a:rPr lang="en-US" sz="2400" dirty="0" err="1">
                <a:solidFill>
                  <a:srgbClr val="00AEEF"/>
                </a:solidFill>
                <a:latin typeface="Univers" panose="020B0503020202020204" pitchFamily="34" charset="0"/>
              </a:rPr>
              <a:t>notast</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við</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efni</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frá</a:t>
            </a:r>
            <a:r>
              <a:rPr lang="en-US" sz="2400" dirty="0">
                <a:solidFill>
                  <a:srgbClr val="00AEEF"/>
                </a:solidFill>
                <a:latin typeface="Univers" panose="020B0503020202020204" pitchFamily="34" charset="0"/>
              </a:rPr>
              <a:t> </a:t>
            </a:r>
          </a:p>
          <a:p>
            <a:pPr>
              <a:spcAft>
                <a:spcPts val="600"/>
              </a:spcAft>
            </a:pPr>
            <a:r>
              <a:rPr lang="en-US" sz="2400" b="1" dirty="0">
                <a:solidFill>
                  <a:srgbClr val="00AEEF"/>
                </a:solidFill>
                <a:latin typeface="Univers" panose="020B0503020202020204" pitchFamily="34" charset="0"/>
              </a:rPr>
              <a:t>UNICEF</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Félagi</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Sameinuðu</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þjóðanna</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og</a:t>
            </a:r>
            <a:r>
              <a:rPr lang="en-US" sz="2400" dirty="0">
                <a:solidFill>
                  <a:srgbClr val="00AEEF"/>
                </a:solidFill>
                <a:latin typeface="Univers" panose="020B0503020202020204" pitchFamily="34" charset="0"/>
              </a:rPr>
              <a:t> </a:t>
            </a:r>
            <a:r>
              <a:rPr lang="en-US" sz="2400" dirty="0" err="1">
                <a:solidFill>
                  <a:srgbClr val="00AEEF"/>
                </a:solidFill>
                <a:latin typeface="Univers" panose="020B0503020202020204" pitchFamily="34" charset="0"/>
              </a:rPr>
              <a:t>af</a:t>
            </a:r>
            <a:r>
              <a:rPr lang="en-US" sz="2400" dirty="0">
                <a:solidFill>
                  <a:srgbClr val="00AEEF"/>
                </a:solidFill>
                <a:latin typeface="Univers" panose="020B0503020202020204" pitchFamily="34" charset="0"/>
              </a:rPr>
              <a:t> </a:t>
            </a:r>
            <a:br>
              <a:rPr lang="en-US" sz="2400" dirty="0">
                <a:solidFill>
                  <a:srgbClr val="00AEEF"/>
                </a:solidFill>
                <a:latin typeface="Univers" panose="020B0503020202020204" pitchFamily="34" charset="0"/>
              </a:rPr>
            </a:br>
            <a:r>
              <a:rPr lang="en-US" sz="2400" dirty="0" err="1">
                <a:solidFill>
                  <a:srgbClr val="00AEEF"/>
                </a:solidFill>
                <a:latin typeface="Univers" panose="020B0503020202020204" pitchFamily="34" charset="0"/>
              </a:rPr>
              <a:t>Barnasáttmáli.is</a:t>
            </a:r>
            <a:r>
              <a:rPr lang="en-US" sz="2400" dirty="0">
                <a:solidFill>
                  <a:srgbClr val="00AEEF"/>
                </a:solidFill>
                <a:latin typeface="Univers" panose="020B0503020202020204" pitchFamily="34" charset="0"/>
              </a:rPr>
              <a:t>.  </a:t>
            </a:r>
          </a:p>
        </p:txBody>
      </p:sp>
      <p:pic>
        <p:nvPicPr>
          <p:cNvPr id="6" name="Picture 5">
            <a:extLst>
              <a:ext uri="{FF2B5EF4-FFF2-40B4-BE49-F238E27FC236}">
                <a16:creationId xmlns:a16="http://schemas.microsoft.com/office/drawing/2014/main" id="{090D59F9-5D18-873A-A842-F65CC4F3ACED}"/>
              </a:ext>
            </a:extLst>
          </p:cNvPr>
          <p:cNvPicPr>
            <a:picLocks noChangeAspect="1"/>
          </p:cNvPicPr>
          <p:nvPr/>
        </p:nvPicPr>
        <p:blipFill>
          <a:blip r:embed="rId4"/>
          <a:srcRect/>
          <a:stretch/>
        </p:blipFill>
        <p:spPr>
          <a:xfrm>
            <a:off x="10672182" y="293"/>
            <a:ext cx="1119835" cy="1119835"/>
          </a:xfrm>
          <a:prstGeom prst="rect">
            <a:avLst/>
          </a:prstGeom>
        </p:spPr>
      </p:pic>
      <p:sp>
        <p:nvSpPr>
          <p:cNvPr id="7" name="TextBox 6">
            <a:extLst>
              <a:ext uri="{FF2B5EF4-FFF2-40B4-BE49-F238E27FC236}">
                <a16:creationId xmlns:a16="http://schemas.microsoft.com/office/drawing/2014/main" id="{27C458C2-9D55-BD31-8EC6-9CA34AC753EF}"/>
              </a:ext>
            </a:extLst>
          </p:cNvPr>
          <p:cNvSpPr txBox="1"/>
          <p:nvPr/>
        </p:nvSpPr>
        <p:spPr>
          <a:xfrm>
            <a:off x="293081" y="2222063"/>
            <a:ext cx="8802890" cy="3631763"/>
          </a:xfrm>
          <a:prstGeom prst="rect">
            <a:avLst/>
          </a:prstGeom>
          <a:noFill/>
        </p:spPr>
        <p:txBody>
          <a:bodyPr wrap="square" lIns="91440" tIns="45720" rIns="91440" bIns="45720" anchor="t">
            <a:spAutoFit/>
          </a:bodyPr>
          <a:lstStyle/>
          <a:p>
            <a:pPr>
              <a:lnSpc>
                <a:spcPct val="150000"/>
              </a:lnSpc>
              <a:spcAft>
                <a:spcPts val="600"/>
              </a:spcAft>
            </a:pPr>
            <a:r>
              <a:rPr lang="en-US" dirty="0" err="1">
                <a:latin typeface="Univers" panose="020B0503020202020204" pitchFamily="34" charset="0"/>
              </a:rPr>
              <a:t>Frekara</a:t>
            </a:r>
            <a:r>
              <a:rPr lang="en-US" dirty="0">
                <a:latin typeface="Univers" panose="020B0503020202020204" pitchFamily="34" charset="0"/>
              </a:rPr>
              <a:t> </a:t>
            </a:r>
            <a:r>
              <a:rPr lang="en-US" dirty="0" err="1">
                <a:latin typeface="Univers" panose="020B0503020202020204" pitchFamily="34" charset="0"/>
              </a:rPr>
              <a:t>fræðsluefni</a:t>
            </a:r>
            <a:r>
              <a:rPr lang="en-US" dirty="0">
                <a:latin typeface="Univers" panose="020B0503020202020204" pitchFamily="34" charset="0"/>
              </a:rPr>
              <a:t> um </a:t>
            </a:r>
            <a:r>
              <a:rPr lang="en-US" dirty="0" err="1">
                <a:latin typeface="Univers" panose="020B0503020202020204" pitchFamily="34" charset="0"/>
              </a:rPr>
              <a:t>heimsmarkmið</a:t>
            </a:r>
            <a:r>
              <a:rPr lang="en-US" dirty="0">
                <a:latin typeface="Univers" panose="020B0503020202020204" pitchFamily="34" charset="0"/>
              </a:rPr>
              <a:t> SÞ, </a:t>
            </a:r>
            <a:r>
              <a:rPr lang="en-US" dirty="0" err="1">
                <a:latin typeface="Univers" panose="020B0503020202020204" pitchFamily="34" charset="0"/>
              </a:rPr>
              <a:t>réttindi</a:t>
            </a:r>
            <a:r>
              <a:rPr lang="en-US" dirty="0">
                <a:latin typeface="Univers" panose="020B0503020202020204" pitchFamily="34" charset="0"/>
              </a:rPr>
              <a:t> </a:t>
            </a:r>
            <a:r>
              <a:rPr lang="en-US" dirty="0" err="1">
                <a:latin typeface="Univers" panose="020B0503020202020204" pitchFamily="34" charset="0"/>
              </a:rPr>
              <a:t>barna</a:t>
            </a:r>
            <a:r>
              <a:rPr lang="en-US" dirty="0">
                <a:latin typeface="Univers" panose="020B0503020202020204" pitchFamily="34" charset="0"/>
              </a:rPr>
              <a:t> </a:t>
            </a:r>
            <a:r>
              <a:rPr lang="en-US" dirty="0" err="1">
                <a:latin typeface="Univers" panose="020B0503020202020204" pitchFamily="34" charset="0"/>
              </a:rPr>
              <a:t>og</a:t>
            </a:r>
            <a:r>
              <a:rPr lang="en-US" dirty="0">
                <a:latin typeface="Univers" panose="020B0503020202020204" pitchFamily="34" charset="0"/>
              </a:rPr>
              <a:t> </a:t>
            </a:r>
            <a:r>
              <a:rPr lang="en-US" dirty="0" err="1">
                <a:latin typeface="Univers" panose="020B0503020202020204" pitchFamily="34" charset="0"/>
              </a:rPr>
              <a:t>sjálfbærni</a:t>
            </a:r>
            <a:r>
              <a:rPr lang="en-US" dirty="0">
                <a:latin typeface="Univers" panose="020B0503020202020204" pitchFamily="34" charset="0"/>
              </a:rPr>
              <a:t> </a:t>
            </a:r>
            <a:r>
              <a:rPr lang="en-US" dirty="0" err="1">
                <a:latin typeface="Univers" panose="020B0503020202020204" pitchFamily="34" charset="0"/>
              </a:rPr>
              <a:t>má</a:t>
            </a:r>
            <a:r>
              <a:rPr lang="en-US" dirty="0">
                <a:latin typeface="Univers" panose="020B0503020202020204" pitchFamily="34" charset="0"/>
              </a:rPr>
              <a:t> </a:t>
            </a:r>
            <a:r>
              <a:rPr lang="en-US" dirty="0" err="1">
                <a:latin typeface="Univers" panose="020B0503020202020204" pitchFamily="34" charset="0"/>
              </a:rPr>
              <a:t>nálgast</a:t>
            </a:r>
            <a:r>
              <a:rPr lang="en-US" dirty="0">
                <a:latin typeface="Univers" panose="020B0503020202020204" pitchFamily="34" charset="0"/>
              </a:rPr>
              <a:t> á </a:t>
            </a:r>
            <a:r>
              <a:rPr lang="en-US" dirty="0" err="1">
                <a:latin typeface="Univers" panose="020B0503020202020204" pitchFamily="34" charset="0"/>
              </a:rPr>
              <a:t>þessum</a:t>
            </a:r>
            <a:r>
              <a:rPr lang="en-US" dirty="0">
                <a:latin typeface="Univers" panose="020B0503020202020204" pitchFamily="34" charset="0"/>
              </a:rPr>
              <a:t> </a:t>
            </a:r>
            <a:r>
              <a:rPr lang="en-US" dirty="0" err="1">
                <a:latin typeface="Univers" panose="020B0503020202020204" pitchFamily="34" charset="0"/>
              </a:rPr>
              <a:t>síðum</a:t>
            </a:r>
            <a:r>
              <a:rPr lang="en-US" dirty="0">
                <a:latin typeface="Univers" panose="020B0503020202020204" pitchFamily="34" charset="0"/>
              </a:rPr>
              <a:t>: </a:t>
            </a:r>
          </a:p>
          <a:p>
            <a:pPr>
              <a:lnSpc>
                <a:spcPct val="90000"/>
              </a:lnSpc>
              <a:spcAft>
                <a:spcPts val="600"/>
              </a:spcAft>
            </a:pP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a:hlinkClick r:id="rId5">
                  <a:extLst>
                    <a:ext uri="{A12FA001-AC4F-418D-AE19-62706E023703}">
                      <ahyp:hlinkClr xmlns:ahyp="http://schemas.microsoft.com/office/drawing/2018/hyperlinkcolor" val="tx"/>
                    </a:ext>
                  </a:extLst>
                </a:hlinkClick>
              </a:rPr>
              <a:t>UNICEF – Akademían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6">
                  <a:extLst>
                    <a:ext uri="{A12FA001-AC4F-418D-AE19-62706E023703}">
                      <ahyp:hlinkClr xmlns:ahyp="http://schemas.microsoft.com/office/drawing/2018/hyperlinkcolor" val="tx"/>
                    </a:ext>
                  </a:extLst>
                </a:hlinkClick>
              </a:rPr>
              <a:t>Barnasattmáli.is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7">
                  <a:extLst>
                    <a:ext uri="{A12FA001-AC4F-418D-AE19-62706E023703}">
                      <ahyp:hlinkClr xmlns:ahyp="http://schemas.microsoft.com/office/drawing/2018/hyperlinkcolor" val="tx"/>
                    </a:ext>
                  </a:extLst>
                </a:hlinkClick>
              </a:rPr>
              <a:t>UNICEF réttinda rateikur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8">
                  <a:extLst>
                    <a:ext uri="{A12FA001-AC4F-418D-AE19-62706E023703}">
                      <ahyp:hlinkClr xmlns:ahyp="http://schemas.microsoft.com/office/drawing/2018/hyperlinkcolor" val="tx"/>
                    </a:ext>
                  </a:extLst>
                </a:hlinkClick>
              </a:rPr>
              <a:t>Heimsins stærsta kennslustund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9">
                  <a:extLst>
                    <a:ext uri="{A12FA001-AC4F-418D-AE19-62706E023703}">
                      <ahyp:hlinkClr xmlns:ahyp="http://schemas.microsoft.com/office/drawing/2018/hyperlinkcolor" val="tx"/>
                    </a:ext>
                  </a:extLst>
                </a:hlinkClick>
              </a:rPr>
              <a:t>Námsefni um sjálfbærni</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Barnasáttmálinn 10 ára – fræðslumynd frá KrakkaRÚV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Við eigum öll réttindi - teiknimynd frá UNCIEF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2">
                  <a:extLst>
                    <a:ext uri="{A12FA001-AC4F-418D-AE19-62706E023703}">
                      <ahyp:hlinkClr xmlns:ahyp="http://schemas.microsoft.com/office/drawing/2018/hyperlinkcolor" val="tx"/>
                    </a:ext>
                  </a:extLst>
                </a:hlinkClick>
              </a:rPr>
              <a:t>HM 30 - stuttir þættir um öll heimsmarkmiðin</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a:hlinkClick r:id="rId13">
                  <a:extLst>
                    <a:ext uri="{A12FA001-AC4F-418D-AE19-62706E023703}">
                      <ahyp:hlinkClr xmlns:ahyp="http://schemas.microsoft.com/office/drawing/2018/hyperlinkcolor" val="tx"/>
                    </a:ext>
                  </a:extLst>
                </a:hlinkClick>
              </a:rPr>
              <a:t>Gerum sjálfi </a:t>
            </a:r>
            <a:r>
              <a:rPr lang="en-US" sz="1400" dirty="0">
                <a:latin typeface="Univers"/>
              </a:rPr>
              <a:t>- </a:t>
            </a:r>
            <a:r>
              <a:rPr lang="en-US" sz="1400" dirty="0">
                <a:latin typeface="Univers"/>
                <a:hlinkClick r:id="rId13">
                  <a:extLst>
                    <a:ext uri="{A12FA001-AC4F-418D-AE19-62706E023703}">
                      <ahyp:hlinkClr xmlns:ahyp="http://schemas.microsoft.com/office/drawing/2018/hyperlinkcolor" val="tx"/>
                    </a:ext>
                  </a:extLst>
                </a:hlinkClick>
              </a:rPr>
              <a:t>Fræðsla, myndbönd og verkefni </a:t>
            </a:r>
            <a:endParaRPr lang="en-US" sz="1400" dirty="0">
              <a:latin typeface="Univers" panose="020B0503020202020204" pitchFamily="34" charset="0"/>
            </a:endParaRPr>
          </a:p>
        </p:txBody>
      </p:sp>
      <p:pic>
        <p:nvPicPr>
          <p:cNvPr id="9" name="Picture 8">
            <a:extLst>
              <a:ext uri="{FF2B5EF4-FFF2-40B4-BE49-F238E27FC236}">
                <a16:creationId xmlns:a16="http://schemas.microsoft.com/office/drawing/2014/main" id="{C87BE407-A460-35AB-DEEB-0C875657FB1F}"/>
              </a:ext>
            </a:extLst>
          </p:cNvPr>
          <p:cNvPicPr>
            <a:picLocks noChangeAspect="1"/>
          </p:cNvPicPr>
          <p:nvPr/>
        </p:nvPicPr>
        <p:blipFill>
          <a:blip r:embed="rId4"/>
          <a:srcRect/>
          <a:stretch/>
        </p:blipFill>
        <p:spPr>
          <a:xfrm>
            <a:off x="10670146" y="1276"/>
            <a:ext cx="1119835" cy="1119835"/>
          </a:xfrm>
          <a:prstGeom prst="rect">
            <a:avLst/>
          </a:prstGeom>
        </p:spPr>
      </p:pic>
    </p:spTree>
    <p:extLst>
      <p:ext uri="{BB962C8B-B14F-4D97-AF65-F5344CB8AC3E}">
        <p14:creationId xmlns:p14="http://schemas.microsoft.com/office/powerpoint/2010/main" val="254275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3F1DB-BF63-EE98-A637-26A85BE5EC49}"/>
              </a:ext>
            </a:extLst>
          </p:cNvPr>
          <p:cNvPicPr>
            <a:picLocks noChangeAspect="1"/>
          </p:cNvPicPr>
          <p:nvPr/>
        </p:nvPicPr>
        <p:blipFill>
          <a:blip r:embed="rId3"/>
          <a:srcRect/>
          <a:stretch/>
        </p:blipFill>
        <p:spPr>
          <a:xfrm>
            <a:off x="10539662" y="293"/>
            <a:ext cx="1119835" cy="1119835"/>
          </a:xfrm>
          <a:prstGeom prst="rect">
            <a:avLst/>
          </a:prstGeom>
        </p:spPr>
      </p:pic>
      <p:sp>
        <p:nvSpPr>
          <p:cNvPr id="5" name="TextBox 4">
            <a:extLst>
              <a:ext uri="{FF2B5EF4-FFF2-40B4-BE49-F238E27FC236}">
                <a16:creationId xmlns:a16="http://schemas.microsoft.com/office/drawing/2014/main" id="{9149E2E5-D8D7-63E0-749E-E06D18869C16}"/>
              </a:ext>
            </a:extLst>
          </p:cNvPr>
          <p:cNvSpPr txBox="1"/>
          <p:nvPr/>
        </p:nvSpPr>
        <p:spPr>
          <a:xfrm>
            <a:off x="272413" y="1169814"/>
            <a:ext cx="5823587" cy="547842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Réttindafræðsla felur í sér að mannréttindi, réttindi barna og virðing fyrir réttindum annarra sé kennd í lýðræðislegu umhverfi, þar sem gagnkvæm virðing ríkir á milli kennara og barna. Börnin öðlast þekkingu og færni sem leggur grunninn að áhrifaríkri og lýðræðislegri þátttöku í samfélaginu. Í þessu umhverfi er lögð áhersla á að réttindi barna, þar með talin réttindi fatlaðra barna og annarra jaðarsettra barna, séu ekki aðeins kennd heldur einnig virt og þeim framfylgt. Afstaðan gagnvart börnum er sú að þau séu nú þegar fullgildir þátttakendur ekki aðeins væntanlegir borgarar.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Mikilvægt er að réttindafræðsla byggi á réttindum en ekki skyldum. Það er ekki að ástæðulausu sem Barnasáttmálinn kveður ekki á um neinar skyldur barna. Með því að læra um réttindi sín læra börn að um réttindi </a:t>
            </a:r>
            <a:r>
              <a:rPr kumimoji="0" lang="is-IS" sz="14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allra barna</a:t>
            </a: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 er að ræða og að þau þurfi að virða réttindi annarra.    </a:t>
            </a:r>
            <a:b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b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Það viðhorf sem sums staðar hefur ríkt í garð réttindafræðslu er að það sé áhættusamt að börn kynnist því að þau hafi réttindi því þá muni þau fullorðnu missa allt vald og börn taki stjórnina og verði tilætlunarsöm. Þeir sem eru þeirrar skoðunar vilja oft meina að það sé mikilvægara að kenna börnum um skyldur en ekki réttindi. Þegar árangur réttindafræðslu sem byggð hefur verið á réttindum hefur verið skoðaður kemur þó í ljós hið gagnstæða.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82402" y="672615"/>
            <a:ext cx="5059680"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1" i="0" u="none" strike="noStrike" kern="1200" cap="none" spc="0" normalizeH="0" baseline="0" noProof="0" dirty="0">
                <a:ln>
                  <a:noFill/>
                </a:ln>
                <a:solidFill>
                  <a:srgbClr val="FFFFFF"/>
                </a:solidFill>
                <a:effectLst/>
                <a:uLnTx/>
                <a:uFillTx/>
                <a:latin typeface="Univers" panose="020B0503020202020204" pitchFamily="34" charset="0"/>
              </a:rPr>
              <a:t>Réttindafræðsla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07FB156-47A7-2294-A1CC-C89599FF3674}"/>
              </a:ext>
            </a:extLst>
          </p:cNvPr>
          <p:cNvPicPr>
            <a:picLocks noChangeAspect="1"/>
          </p:cNvPicPr>
          <p:nvPr/>
        </p:nvPicPr>
        <p:blipFill>
          <a:blip r:embed="rId3"/>
          <a:srcRect/>
          <a:stretch/>
        </p:blipFill>
        <p:spPr>
          <a:xfrm>
            <a:off x="10670146" y="1276"/>
            <a:ext cx="1119835" cy="1119835"/>
          </a:xfrm>
          <a:prstGeom prst="rect">
            <a:avLst/>
          </a:prstGeom>
        </p:spPr>
      </p:pic>
      <p:sp>
        <p:nvSpPr>
          <p:cNvPr id="12" name="TextBox 11">
            <a:extLst>
              <a:ext uri="{FF2B5EF4-FFF2-40B4-BE49-F238E27FC236}">
                <a16:creationId xmlns:a16="http://schemas.microsoft.com/office/drawing/2014/main" id="{E57781EF-0D36-68A0-E05D-F1B6BB2FA5C1}"/>
              </a:ext>
            </a:extLst>
          </p:cNvPr>
          <p:cNvSpPr txBox="1"/>
          <p:nvPr/>
        </p:nvSpPr>
        <p:spPr>
          <a:xfrm>
            <a:off x="6356360" y="1167520"/>
            <a:ext cx="4322525" cy="2308324"/>
          </a:xfrm>
          <a:prstGeom prst="rect">
            <a:avLst/>
          </a:prstGeom>
          <a:noFill/>
        </p:spPr>
        <p:txBody>
          <a:bodyPr wrap="square">
            <a:spAutoFit/>
          </a:bodyPr>
          <a:lstStyle/>
          <a:p>
            <a:pPr algn="l" rtl="0" fontAlgn="base"/>
            <a:r>
              <a:rPr lang="is-IS" i="0" dirty="0">
                <a:effectLst/>
                <a:latin typeface="Univers" panose="020B0503020202020204" pitchFamily="34" charset="0"/>
              </a:rPr>
              <a:t>Börn sem hafa fengið </a:t>
            </a:r>
            <a:r>
              <a:rPr lang="is-IS" b="1" i="0" dirty="0">
                <a:effectLst/>
                <a:latin typeface="Univers" panose="020B0503020202020204" pitchFamily="34" charset="0"/>
              </a:rPr>
              <a:t>fræðslu</a:t>
            </a:r>
            <a:r>
              <a:rPr lang="is-IS" i="0" dirty="0">
                <a:effectLst/>
                <a:latin typeface="Univers" panose="020B0503020202020204" pitchFamily="34" charset="0"/>
              </a:rPr>
              <a:t> byggða á </a:t>
            </a:r>
            <a:r>
              <a:rPr lang="is-IS" b="1" i="0" dirty="0">
                <a:effectLst/>
                <a:latin typeface="Univers" panose="020B0503020202020204" pitchFamily="34" charset="0"/>
              </a:rPr>
              <a:t>réttindum</a:t>
            </a:r>
            <a:r>
              <a:rPr lang="is-IS" i="0" dirty="0">
                <a:effectLst/>
                <a:latin typeface="Univers" panose="020B0503020202020204" pitchFamily="34" charset="0"/>
              </a:rPr>
              <a:t> en ekki </a:t>
            </a:r>
            <a:r>
              <a:rPr lang="is-IS" b="1" i="0" dirty="0">
                <a:effectLst/>
                <a:latin typeface="Univers" panose="020B0503020202020204" pitchFamily="34" charset="0"/>
              </a:rPr>
              <a:t>skyldum</a:t>
            </a:r>
            <a:r>
              <a:rPr lang="is-IS" i="0" dirty="0">
                <a:effectLst/>
                <a:latin typeface="Univers" panose="020B0503020202020204" pitchFamily="34" charset="0"/>
              </a:rPr>
              <a:t> bera fremur </a:t>
            </a:r>
            <a:r>
              <a:rPr lang="is-IS" b="1" i="0" dirty="0">
                <a:effectLst/>
                <a:latin typeface="Univers" panose="020B0503020202020204" pitchFamily="34" charset="0"/>
              </a:rPr>
              <a:t>virðingu</a:t>
            </a:r>
            <a:r>
              <a:rPr lang="is-IS" i="0" dirty="0">
                <a:effectLst/>
                <a:latin typeface="Univers" panose="020B0503020202020204" pitchFamily="34" charset="0"/>
              </a:rPr>
              <a:t> fyrir hvert öðru, þau skilja mikilvægi vinnufriðar og málamiðlana og öðlast betri félagslega færni. Kennarar þurfa því ekki að hræðast það að </a:t>
            </a:r>
            <a:r>
              <a:rPr lang="is-IS" b="1" i="0" dirty="0">
                <a:effectLst/>
                <a:latin typeface="Univers" panose="020B0503020202020204" pitchFamily="34" charset="0"/>
              </a:rPr>
              <a:t>fræða börn um réttindi þeirra.   </a:t>
            </a:r>
          </a:p>
        </p:txBody>
      </p:sp>
      <p:pic>
        <p:nvPicPr>
          <p:cNvPr id="13" name="Picture 12" descr="A blue text on a white background&#10;&#10;Description automatically generated">
            <a:extLst>
              <a:ext uri="{FF2B5EF4-FFF2-40B4-BE49-F238E27FC236}">
                <a16:creationId xmlns:a16="http://schemas.microsoft.com/office/drawing/2014/main" id="{EC40AAFF-0020-482C-E36F-CE6491E30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14" name="Picture 13" descr="A poster of a variety of icons&#10;&#10;Description automatically generated with medium confidence">
            <a:extLst>
              <a:ext uri="{FF2B5EF4-FFF2-40B4-BE49-F238E27FC236}">
                <a16:creationId xmlns:a16="http://schemas.microsoft.com/office/drawing/2014/main" id="{97753312-A18F-7D38-D463-68DBB3007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5" name="Picture 2" descr="Vefslóðir">
            <a:extLst>
              <a:ext uri="{FF2B5EF4-FFF2-40B4-BE49-F238E27FC236}">
                <a16:creationId xmlns:a16="http://schemas.microsoft.com/office/drawing/2014/main" id="{3FA71AE1-3608-1DD0-208B-E22136A7D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B8FE8C-30F2-6B9E-BBDB-7C15ECAE4B60}"/>
              </a:ext>
            </a:extLst>
          </p:cNvPr>
          <p:cNvPicPr>
            <a:picLocks noChangeAspect="1"/>
          </p:cNvPicPr>
          <p:nvPr/>
        </p:nvPicPr>
        <p:blipFill>
          <a:blip r:embed="rId7"/>
          <a:stretch>
            <a:fillRect/>
          </a:stretch>
        </p:blipFill>
        <p:spPr>
          <a:xfrm>
            <a:off x="8249565" y="4924700"/>
            <a:ext cx="972114" cy="972114"/>
          </a:xfrm>
          <a:prstGeom prst="rect">
            <a:avLst/>
          </a:prstGeom>
        </p:spPr>
      </p:pic>
    </p:spTree>
    <p:extLst>
      <p:ext uri="{BB962C8B-B14F-4D97-AF65-F5344CB8AC3E}">
        <p14:creationId xmlns:p14="http://schemas.microsoft.com/office/powerpoint/2010/main" val="153176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3F1DB-BF63-EE98-A637-26A85BE5EC49}"/>
              </a:ext>
            </a:extLst>
          </p:cNvPr>
          <p:cNvPicPr>
            <a:picLocks noChangeAspect="1"/>
          </p:cNvPicPr>
          <p:nvPr/>
        </p:nvPicPr>
        <p:blipFill>
          <a:blip r:embed="rId3"/>
          <a:srcRect/>
          <a:stretch/>
        </p:blipFill>
        <p:spPr>
          <a:xfrm>
            <a:off x="10539662" y="293"/>
            <a:ext cx="1119835" cy="1119835"/>
          </a:xfrm>
          <a:prstGeom prst="rect">
            <a:avLst/>
          </a:prstGeom>
        </p:spPr>
      </p:pic>
      <p:sp>
        <p:nvSpPr>
          <p:cNvPr id="3" name="TextBox 2">
            <a:extLst>
              <a:ext uri="{FF2B5EF4-FFF2-40B4-BE49-F238E27FC236}">
                <a16:creationId xmlns:a16="http://schemas.microsoft.com/office/drawing/2014/main" id="{6C10A08D-5CE6-2C5C-7BB6-3F1563BB311A}"/>
              </a:ext>
            </a:extLst>
          </p:cNvPr>
          <p:cNvSpPr txBox="1"/>
          <p:nvPr/>
        </p:nvSpPr>
        <p:spPr>
          <a:xfrm>
            <a:off x="948887" y="695581"/>
            <a:ext cx="9445877" cy="370870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srgbClr val="FFFFFF"/>
                </a:solidFill>
                <a:effectLst/>
                <a:uLnTx/>
                <a:uFillTx/>
                <a:latin typeface="Univers" panose="020B0503020202020204" pitchFamily="34" charset="0"/>
              </a:rPr>
              <a:t>Hæfniviðmið samfélagsgreina (ekki tæmandi listi)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strike="noStrike" kern="1200" cap="none" spc="0" normalizeH="0" baseline="0" noProof="0" dirty="0">
                <a:ln>
                  <a:noFill/>
                </a:ln>
                <a:solidFill>
                  <a:srgbClr val="FFFFFF"/>
                </a:solidFill>
                <a:effectLst/>
                <a:uLnTx/>
                <a:uFillTx/>
                <a:latin typeface="Univers" panose="020B0503020202020204" pitchFamily="34" charset="0"/>
              </a:rPr>
              <a:t>Við lok 7. bekkjar getur nemandi: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a:p>
            <a:pPr marL="467995" indent="-285750">
              <a:spcAft>
                <a:spcPts val="600"/>
              </a:spcAft>
              <a:buFont typeface="Arial"/>
              <a:buChar char="•"/>
            </a:pPr>
            <a:r>
              <a:rPr lang="en-US" sz="1400" dirty="0" err="1">
                <a:latin typeface="Univers" panose="020B0503020202020204" pitchFamily="34" charset="0"/>
                <a:ea typeface="Calibri"/>
                <a:cs typeface="Calibri"/>
              </a:rPr>
              <a:t>Að</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nemandi</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geti</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rætt</a:t>
            </a:r>
            <a:r>
              <a:rPr lang="en-US" sz="1400" dirty="0">
                <a:latin typeface="Univers" panose="020B0503020202020204" pitchFamily="34" charset="0"/>
                <a:ea typeface="Calibri"/>
                <a:cs typeface="Calibri"/>
              </a:rPr>
              <a:t> um </a:t>
            </a:r>
            <a:r>
              <a:rPr lang="en-US" sz="1400" dirty="0" err="1">
                <a:latin typeface="Univers" panose="020B0503020202020204" pitchFamily="34" charset="0"/>
                <a:ea typeface="Calibri"/>
                <a:cs typeface="Calibri"/>
              </a:rPr>
              <a:t>eigin</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athafnir</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og</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afleiðingar</a:t>
            </a:r>
            <a:r>
              <a:rPr lang="en-US" sz="1400" dirty="0">
                <a:latin typeface="Univers" panose="020B0503020202020204" pitchFamily="34" charset="0"/>
                <a:ea typeface="Calibri"/>
                <a:cs typeface="Calibri"/>
              </a:rPr>
              <a:t> </a:t>
            </a:r>
            <a:r>
              <a:rPr lang="en-US" sz="1400" dirty="0" err="1">
                <a:latin typeface="Univers" panose="020B0503020202020204" pitchFamily="34" charset="0"/>
                <a:ea typeface="Calibri"/>
                <a:cs typeface="Calibri"/>
              </a:rPr>
              <a:t>þeirra</a:t>
            </a:r>
            <a:r>
              <a:rPr lang="en-US" sz="1400" dirty="0">
                <a:latin typeface="Univers" panose="020B0503020202020204" pitchFamily="34" charset="0"/>
                <a:ea typeface="Calibri"/>
                <a:cs typeface="Calibri"/>
              </a:rPr>
              <a:t>. </a:t>
            </a:r>
          </a:p>
          <a:p>
            <a:pPr marL="467995" indent="-285750">
              <a:spcAft>
                <a:spcPts val="600"/>
              </a:spcAft>
              <a:buFont typeface="Arial"/>
              <a:buChar char="•"/>
            </a:pPr>
            <a:r>
              <a:rPr lang="en-US" sz="1400" dirty="0" err="1">
                <a:latin typeface="Univers"/>
                <a:ea typeface="Calibri"/>
                <a:cs typeface="Calibri"/>
              </a:rPr>
              <a:t>Að</a:t>
            </a:r>
            <a:r>
              <a:rPr lang="en-US" sz="1400" dirty="0">
                <a:latin typeface="Univers"/>
                <a:ea typeface="Calibri"/>
                <a:cs typeface="Calibri"/>
              </a:rPr>
              <a:t> </a:t>
            </a:r>
            <a:r>
              <a:rPr lang="en-US" sz="1400" dirty="0" err="1">
                <a:latin typeface="Univers"/>
                <a:ea typeface="Calibri"/>
                <a:cs typeface="Calibri"/>
              </a:rPr>
              <a:t>nemandi</a:t>
            </a:r>
            <a:r>
              <a:rPr lang="en-US" sz="1400" dirty="0">
                <a:latin typeface="Univers"/>
                <a:ea typeface="Calibri"/>
                <a:cs typeface="Calibri"/>
              </a:rPr>
              <a:t> </a:t>
            </a:r>
            <a:r>
              <a:rPr lang="en-US" sz="1400" dirty="0" err="1">
                <a:latin typeface="Univers"/>
                <a:ea typeface="Calibri"/>
                <a:cs typeface="Calibri"/>
              </a:rPr>
              <a:t>geti</a:t>
            </a:r>
            <a:r>
              <a:rPr lang="en-US" sz="1400" dirty="0">
                <a:latin typeface="Univers"/>
                <a:ea typeface="Calibri"/>
                <a:cs typeface="Calibri"/>
              </a:rPr>
              <a:t> </a:t>
            </a:r>
            <a:r>
              <a:rPr lang="en-US" sz="1400" dirty="0" err="1">
                <a:latin typeface="Univers"/>
                <a:ea typeface="Calibri"/>
                <a:cs typeface="Calibri"/>
              </a:rPr>
              <a:t>tekið</a:t>
            </a:r>
            <a:r>
              <a:rPr lang="en-US" sz="1400" dirty="0">
                <a:latin typeface="Univers"/>
                <a:ea typeface="Calibri"/>
                <a:cs typeface="Calibri"/>
              </a:rPr>
              <a:t> </a:t>
            </a:r>
            <a:r>
              <a:rPr lang="en-US" sz="1400" dirty="0" err="1">
                <a:latin typeface="Univers"/>
                <a:ea typeface="Calibri"/>
                <a:cs typeface="Calibri"/>
              </a:rPr>
              <a:t>þátt</a:t>
            </a:r>
            <a:r>
              <a:rPr lang="en-US" sz="1400" dirty="0">
                <a:latin typeface="Univers"/>
                <a:ea typeface="Calibri"/>
                <a:cs typeface="Calibri"/>
              </a:rPr>
              <a:t> í </a:t>
            </a:r>
            <a:r>
              <a:rPr lang="en-US" sz="1400" dirty="0" err="1">
                <a:latin typeface="Univers"/>
                <a:ea typeface="Calibri"/>
                <a:cs typeface="Calibri"/>
              </a:rPr>
              <a:t>lýðræðislegu</a:t>
            </a:r>
            <a:r>
              <a:rPr lang="en-US" sz="1400" dirty="0">
                <a:latin typeface="Univers"/>
                <a:ea typeface="Calibri"/>
                <a:cs typeface="Calibri"/>
              </a:rPr>
              <a:t> </a:t>
            </a:r>
            <a:r>
              <a:rPr lang="en-US" sz="1400" dirty="0" err="1">
                <a:latin typeface="Univers"/>
                <a:ea typeface="Calibri"/>
                <a:cs typeface="Calibri"/>
              </a:rPr>
              <a:t>samstarfi</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samræðu</a:t>
            </a:r>
            <a:r>
              <a:rPr lang="en-US" sz="1400" dirty="0">
                <a:latin typeface="Univers"/>
                <a:ea typeface="Calibri"/>
                <a:cs typeface="Calibri"/>
              </a:rPr>
              <a:t>. </a:t>
            </a:r>
          </a:p>
          <a:p>
            <a:pPr marL="467995" indent="-285750">
              <a:spcAft>
                <a:spcPts val="600"/>
              </a:spcAft>
              <a:buFont typeface="Arial"/>
              <a:buChar char="•"/>
            </a:pPr>
            <a:r>
              <a:rPr lang="en-US" sz="1400" dirty="0" err="1">
                <a:latin typeface="Univers"/>
                <a:ea typeface="Calibri"/>
                <a:cs typeface="Calibri"/>
              </a:rPr>
              <a:t>Að</a:t>
            </a:r>
            <a:r>
              <a:rPr lang="en-US" sz="1400" dirty="0">
                <a:latin typeface="Univers"/>
                <a:ea typeface="Calibri"/>
                <a:cs typeface="Calibri"/>
              </a:rPr>
              <a:t> </a:t>
            </a:r>
            <a:r>
              <a:rPr lang="en-US" sz="1400" dirty="0" err="1">
                <a:latin typeface="Univers"/>
                <a:ea typeface="Calibri"/>
                <a:cs typeface="Calibri"/>
              </a:rPr>
              <a:t>nemandi</a:t>
            </a:r>
            <a:r>
              <a:rPr lang="en-US" sz="1400" dirty="0">
                <a:latin typeface="Univers"/>
                <a:ea typeface="Calibri"/>
                <a:cs typeface="Calibri"/>
              </a:rPr>
              <a:t> </a:t>
            </a:r>
            <a:r>
              <a:rPr lang="en-US" sz="1400" dirty="0" err="1">
                <a:latin typeface="Univers"/>
                <a:ea typeface="Calibri"/>
                <a:cs typeface="Calibri"/>
              </a:rPr>
              <a:t>sýni</a:t>
            </a:r>
            <a:r>
              <a:rPr lang="en-US" sz="1400" dirty="0">
                <a:latin typeface="Univers"/>
                <a:ea typeface="Calibri"/>
                <a:cs typeface="Calibri"/>
              </a:rPr>
              <a:t> </a:t>
            </a:r>
            <a:r>
              <a:rPr lang="en-US" sz="1400" dirty="0" err="1">
                <a:latin typeface="Univers"/>
                <a:ea typeface="Calibri"/>
                <a:cs typeface="Calibri"/>
              </a:rPr>
              <a:t>fram</a:t>
            </a:r>
            <a:r>
              <a:rPr lang="en-US" sz="1400" dirty="0">
                <a:latin typeface="Univers"/>
                <a:ea typeface="Calibri"/>
                <a:cs typeface="Calibri"/>
              </a:rPr>
              <a:t> á </a:t>
            </a:r>
            <a:r>
              <a:rPr lang="en-US" sz="1400" dirty="0" err="1">
                <a:latin typeface="Univers"/>
                <a:ea typeface="Calibri"/>
                <a:cs typeface="Calibri"/>
              </a:rPr>
              <a:t>skilning</a:t>
            </a:r>
            <a:r>
              <a:rPr lang="en-US" sz="1400" dirty="0">
                <a:latin typeface="Univers"/>
                <a:ea typeface="Calibri"/>
                <a:cs typeface="Calibri"/>
              </a:rPr>
              <a:t> á </a:t>
            </a:r>
            <a:r>
              <a:rPr lang="en-US" sz="1400" dirty="0" err="1">
                <a:latin typeface="Univers"/>
                <a:ea typeface="Calibri"/>
                <a:cs typeface="Calibri"/>
              </a:rPr>
              <a:t>mikilvægum</a:t>
            </a:r>
            <a:r>
              <a:rPr lang="en-US" sz="1400" dirty="0">
                <a:latin typeface="Univers"/>
                <a:ea typeface="Calibri"/>
                <a:cs typeface="Calibri"/>
              </a:rPr>
              <a:t> </a:t>
            </a:r>
            <a:r>
              <a:rPr lang="en-US" sz="1400" dirty="0" err="1">
                <a:latin typeface="Univers"/>
                <a:ea typeface="Calibri"/>
                <a:cs typeface="Calibri"/>
              </a:rPr>
              <a:t>gildum</a:t>
            </a:r>
            <a:r>
              <a:rPr lang="en-US" sz="1400" dirty="0">
                <a:latin typeface="Univers"/>
                <a:ea typeface="Calibri"/>
                <a:cs typeface="Calibri"/>
              </a:rPr>
              <a:t>, </a:t>
            </a:r>
            <a:r>
              <a:rPr lang="en-US" sz="1400" dirty="0" err="1">
                <a:latin typeface="Univers"/>
                <a:ea typeface="Calibri"/>
                <a:cs typeface="Calibri"/>
              </a:rPr>
              <a:t>svo</a:t>
            </a:r>
            <a:r>
              <a:rPr lang="en-US" sz="1400" dirty="0">
                <a:latin typeface="Univers"/>
                <a:ea typeface="Calibri"/>
                <a:cs typeface="Calibri"/>
              </a:rPr>
              <a:t> </a:t>
            </a:r>
            <a:r>
              <a:rPr lang="en-US" sz="1400" dirty="0" err="1">
                <a:latin typeface="Univers"/>
                <a:ea typeface="Calibri"/>
                <a:cs typeface="Calibri"/>
              </a:rPr>
              <a:t>sem</a:t>
            </a:r>
            <a:r>
              <a:rPr lang="en-US" sz="1400" dirty="0">
                <a:latin typeface="Univers"/>
                <a:ea typeface="Calibri"/>
                <a:cs typeface="Calibri"/>
              </a:rPr>
              <a:t> </a:t>
            </a:r>
            <a:r>
              <a:rPr lang="en-US" sz="1400" dirty="0" err="1">
                <a:latin typeface="Univers"/>
                <a:ea typeface="Calibri"/>
                <a:cs typeface="Calibri"/>
              </a:rPr>
              <a:t>kærleika,mannhelgi</a:t>
            </a:r>
            <a:r>
              <a:rPr lang="en-US" sz="1400" dirty="0">
                <a:latin typeface="Univers"/>
                <a:ea typeface="Calibri"/>
                <a:cs typeface="Calibri"/>
              </a:rPr>
              <a:t>, </a:t>
            </a:r>
            <a:r>
              <a:rPr lang="en-US" sz="1400" dirty="0" err="1">
                <a:latin typeface="Univers"/>
                <a:ea typeface="Calibri"/>
                <a:cs typeface="Calibri"/>
              </a:rPr>
              <a:t>félagslegu</a:t>
            </a:r>
            <a:r>
              <a:rPr lang="en-US" sz="1400" dirty="0">
                <a:latin typeface="Univers"/>
                <a:ea typeface="Calibri"/>
                <a:cs typeface="Calibri"/>
              </a:rPr>
              <a:t> </a:t>
            </a:r>
            <a:r>
              <a:rPr lang="en-US" sz="1400" dirty="0" err="1">
                <a:latin typeface="Univers"/>
                <a:ea typeface="Calibri"/>
                <a:cs typeface="Calibri"/>
              </a:rPr>
              <a:t>réttlæi</a:t>
            </a:r>
            <a:r>
              <a:rPr lang="en-US" sz="1400" dirty="0">
                <a:latin typeface="Univers"/>
                <a:ea typeface="Calibri"/>
                <a:cs typeface="Calibri"/>
              </a:rPr>
              <a:t>, </a:t>
            </a:r>
            <a:r>
              <a:rPr lang="en-US" sz="1400" dirty="0" err="1">
                <a:latin typeface="Univers"/>
                <a:ea typeface="Calibri"/>
                <a:cs typeface="Calibri"/>
              </a:rPr>
              <a:t>umhyggju</a:t>
            </a:r>
            <a:r>
              <a:rPr lang="en-US" sz="1400" dirty="0">
                <a:latin typeface="Univers"/>
                <a:ea typeface="Calibri"/>
                <a:cs typeface="Calibri"/>
              </a:rPr>
              <a:t> </a:t>
            </a:r>
            <a:r>
              <a:rPr lang="en-US" sz="1400" dirty="0" err="1">
                <a:latin typeface="Univers"/>
                <a:ea typeface="Calibri"/>
                <a:cs typeface="Calibri"/>
              </a:rPr>
              <a:t>fyrir</a:t>
            </a:r>
            <a:r>
              <a:rPr lang="en-US" sz="1400" dirty="0">
                <a:latin typeface="Univers"/>
                <a:ea typeface="Calibri"/>
                <a:cs typeface="Calibri"/>
              </a:rPr>
              <a:t> </a:t>
            </a:r>
            <a:r>
              <a:rPr lang="en-US" sz="1400" dirty="0" err="1">
                <a:latin typeface="Univers"/>
                <a:ea typeface="Calibri"/>
                <a:cs typeface="Calibri"/>
              </a:rPr>
              <a:t>öðrum</a:t>
            </a:r>
            <a:r>
              <a:rPr lang="en-US" sz="1400" dirty="0">
                <a:latin typeface="Univers"/>
                <a:ea typeface="Calibri"/>
                <a:cs typeface="Calibri"/>
              </a:rPr>
              <a:t> </a:t>
            </a:r>
            <a:r>
              <a:rPr lang="en-US" sz="1400" dirty="0" err="1">
                <a:latin typeface="Univers"/>
                <a:ea typeface="Calibri"/>
                <a:cs typeface="Calibri"/>
              </a:rPr>
              <a:t>mönnum</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öllu</a:t>
            </a:r>
            <a:r>
              <a:rPr lang="en-US" sz="1400" dirty="0">
                <a:latin typeface="Univers"/>
                <a:ea typeface="Calibri"/>
                <a:cs typeface="Calibri"/>
              </a:rPr>
              <a:t> </a:t>
            </a:r>
            <a:r>
              <a:rPr lang="en-US" sz="1400" dirty="0" err="1">
                <a:latin typeface="Univers"/>
                <a:ea typeface="Calibri"/>
                <a:cs typeface="Calibri"/>
              </a:rPr>
              <a:t>lífi</a:t>
            </a:r>
            <a:r>
              <a:rPr lang="en-US" sz="1400" dirty="0">
                <a:latin typeface="Univers"/>
                <a:ea typeface="Calibri"/>
                <a:cs typeface="Calibri"/>
              </a:rPr>
              <a:t>. </a:t>
            </a:r>
          </a:p>
          <a:p>
            <a:pPr marL="467995" indent="-285750">
              <a:spcAft>
                <a:spcPts val="600"/>
              </a:spcAft>
              <a:buFont typeface="Arial"/>
              <a:buChar char="•"/>
            </a:pPr>
            <a:r>
              <a:rPr lang="en-US" sz="1400" dirty="0" err="1">
                <a:latin typeface="Univers"/>
                <a:ea typeface="Calibri"/>
                <a:cs typeface="Calibri"/>
              </a:rPr>
              <a:t>Að</a:t>
            </a:r>
            <a:r>
              <a:rPr lang="en-US" sz="1400" dirty="0">
                <a:latin typeface="Univers"/>
                <a:ea typeface="Calibri"/>
                <a:cs typeface="Calibri"/>
              </a:rPr>
              <a:t> </a:t>
            </a:r>
            <a:r>
              <a:rPr lang="en-US" sz="1400" dirty="0" err="1">
                <a:latin typeface="Univers"/>
                <a:ea typeface="Calibri"/>
                <a:cs typeface="Calibri"/>
              </a:rPr>
              <a:t>nemandi</a:t>
            </a:r>
            <a:r>
              <a:rPr lang="en-US" sz="1400" dirty="0">
                <a:latin typeface="Univers"/>
                <a:ea typeface="Calibri"/>
                <a:cs typeface="Calibri"/>
              </a:rPr>
              <a:t> </a:t>
            </a:r>
            <a:r>
              <a:rPr lang="en-US" sz="1400" dirty="0" err="1">
                <a:latin typeface="Univers"/>
                <a:ea typeface="Calibri"/>
                <a:cs typeface="Calibri"/>
              </a:rPr>
              <a:t>geti</a:t>
            </a:r>
            <a:r>
              <a:rPr lang="en-US" sz="1400" dirty="0">
                <a:latin typeface="Univers"/>
                <a:ea typeface="Calibri"/>
                <a:cs typeface="Calibri"/>
              </a:rPr>
              <a:t> </a:t>
            </a:r>
            <a:r>
              <a:rPr lang="en-US" sz="1400" dirty="0" err="1">
                <a:latin typeface="Univers"/>
                <a:ea typeface="Calibri"/>
                <a:cs typeface="Calibri"/>
              </a:rPr>
              <a:t>lýst</a:t>
            </a:r>
            <a:r>
              <a:rPr lang="en-US" sz="1400" dirty="0">
                <a:latin typeface="Univers"/>
                <a:ea typeface="Calibri"/>
                <a:cs typeface="Calibri"/>
              </a:rPr>
              <a:t> </a:t>
            </a:r>
            <a:r>
              <a:rPr lang="en-US" sz="1400" dirty="0" err="1">
                <a:latin typeface="Univers"/>
                <a:ea typeface="Calibri"/>
                <a:cs typeface="Calibri"/>
              </a:rPr>
              <a:t>með</a:t>
            </a:r>
            <a:r>
              <a:rPr lang="en-US" sz="1400" dirty="0">
                <a:latin typeface="Univers"/>
                <a:ea typeface="Calibri"/>
                <a:cs typeface="Calibri"/>
              </a:rPr>
              <a:t> </a:t>
            </a:r>
            <a:r>
              <a:rPr lang="en-US" sz="1400" dirty="0" err="1">
                <a:latin typeface="Univers"/>
                <a:ea typeface="Calibri"/>
                <a:cs typeface="Calibri"/>
              </a:rPr>
              <a:t>dæmum</a:t>
            </a:r>
            <a:r>
              <a:rPr lang="en-US" sz="1400" dirty="0">
                <a:latin typeface="Univers"/>
                <a:ea typeface="Calibri"/>
                <a:cs typeface="Calibri"/>
              </a:rPr>
              <a:t> </a:t>
            </a:r>
            <a:r>
              <a:rPr lang="en-US" sz="1400" dirty="0" err="1">
                <a:latin typeface="Univers"/>
                <a:ea typeface="Calibri"/>
                <a:cs typeface="Calibri"/>
              </a:rPr>
              <a:t>áhrifum</a:t>
            </a:r>
            <a:r>
              <a:rPr lang="en-US" sz="1400" dirty="0">
                <a:latin typeface="Univers"/>
                <a:ea typeface="Calibri"/>
                <a:cs typeface="Calibri"/>
              </a:rPr>
              <a:t> </a:t>
            </a:r>
            <a:r>
              <a:rPr lang="en-US" sz="1400" dirty="0" err="1">
                <a:latin typeface="Univers"/>
                <a:ea typeface="Calibri"/>
                <a:cs typeface="Calibri"/>
              </a:rPr>
              <a:t>tækni</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mannlegra</a:t>
            </a:r>
            <a:r>
              <a:rPr lang="en-US" sz="1400" dirty="0">
                <a:latin typeface="Univers"/>
                <a:ea typeface="Calibri"/>
                <a:cs typeface="Calibri"/>
              </a:rPr>
              <a:t> </a:t>
            </a:r>
            <a:r>
              <a:rPr lang="en-US" sz="1400" dirty="0" err="1">
                <a:latin typeface="Univers"/>
                <a:ea typeface="Calibri"/>
                <a:cs typeface="Calibri"/>
              </a:rPr>
              <a:t>athafna</a:t>
            </a:r>
            <a:r>
              <a:rPr lang="en-US" sz="1400" dirty="0">
                <a:latin typeface="Univers"/>
                <a:ea typeface="Calibri"/>
                <a:cs typeface="Calibri"/>
              </a:rPr>
              <a:t> á </a:t>
            </a:r>
            <a:r>
              <a:rPr lang="en-US" sz="1400" dirty="0" err="1">
                <a:latin typeface="Univers"/>
                <a:ea typeface="Calibri"/>
                <a:cs typeface="Calibri"/>
              </a:rPr>
              <a:t>samfélag</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umhverfi</a:t>
            </a:r>
            <a:r>
              <a:rPr lang="en-US" sz="1400" dirty="0">
                <a:latin typeface="Univers"/>
                <a:ea typeface="Calibri"/>
                <a:cs typeface="Calibri"/>
              </a:rPr>
              <a:t>. </a:t>
            </a:r>
          </a:p>
          <a:p>
            <a:pPr marL="467995" indent="-285750">
              <a:spcAft>
                <a:spcPts val="600"/>
              </a:spcAft>
              <a:buFont typeface="Arial"/>
              <a:buChar char="•"/>
            </a:pPr>
            <a:r>
              <a:rPr lang="en-US" sz="1400" dirty="0" err="1">
                <a:latin typeface="Univers"/>
                <a:ea typeface="Calibri"/>
                <a:cs typeface="Calibri"/>
              </a:rPr>
              <a:t>Að</a:t>
            </a:r>
            <a:r>
              <a:rPr lang="en-US" sz="1400" dirty="0">
                <a:latin typeface="Univers"/>
                <a:ea typeface="Calibri"/>
                <a:cs typeface="Calibri"/>
              </a:rPr>
              <a:t> </a:t>
            </a:r>
            <a:r>
              <a:rPr lang="en-US" sz="1400" dirty="0" err="1">
                <a:latin typeface="Univers"/>
                <a:ea typeface="Calibri"/>
                <a:cs typeface="Calibri"/>
              </a:rPr>
              <a:t>nemandi</a:t>
            </a:r>
            <a:r>
              <a:rPr lang="en-US" sz="1400" dirty="0">
                <a:latin typeface="Univers"/>
                <a:ea typeface="Calibri"/>
                <a:cs typeface="Calibri"/>
              </a:rPr>
              <a:t> </a:t>
            </a:r>
            <a:r>
              <a:rPr lang="en-US" sz="1400" dirty="0" err="1">
                <a:latin typeface="Univers"/>
                <a:ea typeface="Calibri"/>
                <a:cs typeface="Calibri"/>
              </a:rPr>
              <a:t>geti</a:t>
            </a:r>
            <a:r>
              <a:rPr lang="en-US" sz="1400" dirty="0">
                <a:latin typeface="Univers"/>
                <a:ea typeface="Calibri"/>
                <a:cs typeface="Calibri"/>
              </a:rPr>
              <a:t> </a:t>
            </a:r>
            <a:r>
              <a:rPr lang="en-US" sz="1400" dirty="0" err="1">
                <a:latin typeface="Univers"/>
                <a:ea typeface="Calibri"/>
                <a:cs typeface="Calibri"/>
              </a:rPr>
              <a:t>tekið</a:t>
            </a:r>
            <a:r>
              <a:rPr lang="en-US" sz="1400" dirty="0">
                <a:latin typeface="Univers"/>
                <a:ea typeface="Calibri"/>
                <a:cs typeface="Calibri"/>
              </a:rPr>
              <a:t> </a:t>
            </a:r>
            <a:r>
              <a:rPr lang="en-US" sz="1400" dirty="0" err="1">
                <a:latin typeface="Univers"/>
                <a:ea typeface="Calibri"/>
                <a:cs typeface="Calibri"/>
              </a:rPr>
              <a:t>þátt</a:t>
            </a:r>
            <a:r>
              <a:rPr lang="en-US" sz="1400" dirty="0">
                <a:latin typeface="Univers"/>
                <a:ea typeface="Calibri"/>
                <a:cs typeface="Calibri"/>
              </a:rPr>
              <a:t> í </a:t>
            </a:r>
            <a:r>
              <a:rPr lang="en-US" sz="1400" dirty="0" err="1">
                <a:latin typeface="Univers"/>
                <a:ea typeface="Calibri"/>
                <a:cs typeface="Calibri"/>
              </a:rPr>
              <a:t>samræðu</a:t>
            </a:r>
            <a:r>
              <a:rPr lang="en-US" sz="1400" dirty="0">
                <a:latin typeface="Univers"/>
                <a:ea typeface="Calibri"/>
                <a:cs typeface="Calibri"/>
              </a:rPr>
              <a:t> um </a:t>
            </a:r>
            <a:r>
              <a:rPr lang="en-US" sz="1400" dirty="0" err="1">
                <a:latin typeface="Univers"/>
                <a:ea typeface="Calibri"/>
                <a:cs typeface="Calibri"/>
              </a:rPr>
              <a:t>stöðu</a:t>
            </a:r>
            <a:r>
              <a:rPr lang="en-US" sz="1400" dirty="0">
                <a:latin typeface="Univers"/>
                <a:ea typeface="Calibri"/>
                <a:cs typeface="Calibri"/>
              </a:rPr>
              <a:t> </a:t>
            </a:r>
            <a:r>
              <a:rPr lang="en-US" sz="1400" dirty="0" err="1">
                <a:latin typeface="Univers"/>
                <a:ea typeface="Calibri"/>
                <a:cs typeface="Calibri"/>
              </a:rPr>
              <a:t>sína</a:t>
            </a:r>
            <a:r>
              <a:rPr lang="en-US" sz="1400" dirty="0">
                <a:latin typeface="Univers"/>
                <a:ea typeface="Calibri"/>
                <a:cs typeface="Calibri"/>
              </a:rPr>
              <a:t> </a:t>
            </a:r>
            <a:r>
              <a:rPr lang="en-US" sz="1400" dirty="0" err="1">
                <a:latin typeface="Univers"/>
                <a:ea typeface="Calibri"/>
                <a:cs typeface="Calibri"/>
              </a:rPr>
              <a:t>sem</a:t>
            </a:r>
            <a:r>
              <a:rPr lang="en-US" sz="1400" dirty="0">
                <a:latin typeface="Univers"/>
                <a:ea typeface="Calibri"/>
                <a:cs typeface="Calibri"/>
              </a:rPr>
              <a:t> </a:t>
            </a:r>
            <a:r>
              <a:rPr lang="en-US" sz="1400" dirty="0" err="1">
                <a:latin typeface="Univers"/>
                <a:ea typeface="Calibri"/>
                <a:cs typeface="Calibri"/>
              </a:rPr>
              <a:t>þátttakandi</a:t>
            </a:r>
            <a:r>
              <a:rPr lang="en-US" sz="1400" dirty="0">
                <a:latin typeface="Univers"/>
                <a:ea typeface="Calibri"/>
                <a:cs typeface="Calibri"/>
              </a:rPr>
              <a:t> í </a:t>
            </a:r>
            <a:r>
              <a:rPr lang="en-US" sz="1400" dirty="0" err="1">
                <a:latin typeface="Univers"/>
                <a:ea typeface="Calibri"/>
                <a:cs typeface="Calibri"/>
              </a:rPr>
              <a:t>samfélaginu</a:t>
            </a:r>
            <a:r>
              <a:rPr lang="en-US" sz="1400" dirty="0">
                <a:latin typeface="Univers"/>
                <a:ea typeface="Calibri"/>
                <a:cs typeface="Calibri"/>
              </a:rPr>
              <a:t>, </a:t>
            </a:r>
            <a:r>
              <a:rPr lang="en-US" sz="1400" dirty="0" err="1">
                <a:latin typeface="Univers"/>
                <a:ea typeface="Calibri"/>
                <a:cs typeface="Calibri"/>
              </a:rPr>
              <a:t>réttindi</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skyldur</a:t>
            </a:r>
            <a:r>
              <a:rPr lang="en-US" sz="1400" dirty="0">
                <a:latin typeface="Univers"/>
                <a:ea typeface="Calibri"/>
                <a:cs typeface="Calibri"/>
              </a:rPr>
              <a:t>, </a:t>
            </a:r>
            <a:r>
              <a:rPr lang="en-US" sz="1400" dirty="0" err="1">
                <a:latin typeface="Univers"/>
                <a:ea typeface="Calibri"/>
                <a:cs typeface="Calibri"/>
              </a:rPr>
              <a:t>sýnt</a:t>
            </a:r>
            <a:r>
              <a:rPr lang="en-US" sz="1400" dirty="0">
                <a:latin typeface="Univers"/>
                <a:ea typeface="Calibri"/>
                <a:cs typeface="Calibri"/>
              </a:rPr>
              <a:t> </a:t>
            </a:r>
            <a:r>
              <a:rPr lang="en-US" sz="1400" dirty="0" err="1">
                <a:latin typeface="Univers"/>
                <a:ea typeface="Calibri"/>
                <a:cs typeface="Calibri"/>
              </a:rPr>
              <a:t>ábyrgð</a:t>
            </a:r>
            <a:r>
              <a:rPr lang="en-US" sz="1400" dirty="0">
                <a:latin typeface="Univers"/>
                <a:ea typeface="Calibri"/>
                <a:cs typeface="Calibri"/>
              </a:rPr>
              <a:t> í </a:t>
            </a:r>
            <a:r>
              <a:rPr lang="en-US" sz="1400" dirty="0" err="1">
                <a:latin typeface="Univers"/>
                <a:ea typeface="Calibri"/>
                <a:cs typeface="Calibri"/>
              </a:rPr>
              <a:t>samskiptum</a:t>
            </a:r>
            <a:r>
              <a:rPr lang="en-US" sz="1400" dirty="0">
                <a:latin typeface="Univers"/>
                <a:ea typeface="Calibri"/>
                <a:cs typeface="Calibri"/>
              </a:rPr>
              <a:t> </a:t>
            </a:r>
            <a:r>
              <a:rPr lang="en-US" sz="1400" dirty="0" err="1">
                <a:latin typeface="Univers"/>
                <a:ea typeface="Calibri"/>
                <a:cs typeface="Calibri"/>
              </a:rPr>
              <a:t>og</a:t>
            </a:r>
            <a:r>
              <a:rPr lang="en-US" sz="1400" dirty="0">
                <a:latin typeface="Univers"/>
                <a:ea typeface="Calibri"/>
                <a:cs typeface="Calibri"/>
              </a:rPr>
              <a:t> </a:t>
            </a:r>
            <a:r>
              <a:rPr lang="en-US" sz="1400" dirty="0" err="1">
                <a:latin typeface="Univers"/>
                <a:ea typeface="Calibri"/>
                <a:cs typeface="Calibri"/>
              </a:rPr>
              <a:t>átti</a:t>
            </a:r>
            <a:r>
              <a:rPr lang="en-US" sz="1400" dirty="0">
                <a:latin typeface="Univers"/>
                <a:ea typeface="Calibri"/>
                <a:cs typeface="Calibri"/>
              </a:rPr>
              <a:t> sig á </a:t>
            </a:r>
            <a:r>
              <a:rPr lang="en-US" sz="1400" dirty="0" err="1">
                <a:latin typeface="Univers"/>
                <a:ea typeface="Calibri"/>
                <a:cs typeface="Calibri"/>
              </a:rPr>
              <a:t>réttindum</a:t>
            </a:r>
            <a:r>
              <a:rPr lang="en-US" sz="1400" dirty="0">
                <a:latin typeface="Univers"/>
                <a:ea typeface="Calibri"/>
                <a:cs typeface="Calibri"/>
              </a:rPr>
              <a:t> </a:t>
            </a:r>
            <a:r>
              <a:rPr lang="en-US" sz="1400" dirty="0" err="1">
                <a:latin typeface="Univers"/>
                <a:ea typeface="Calibri"/>
                <a:cs typeface="Calibri"/>
              </a:rPr>
              <a:t>sínum</a:t>
            </a:r>
            <a:r>
              <a:rPr lang="en-US" sz="1400" dirty="0">
                <a:latin typeface="Univers"/>
                <a:ea typeface="Calibri"/>
                <a:cs typeface="Calibri"/>
              </a:rPr>
              <a:t> </a:t>
            </a:r>
            <a:r>
              <a:rPr lang="en-US" sz="1400" dirty="0" err="1">
                <a:latin typeface="Univers"/>
                <a:ea typeface="Calibri"/>
                <a:cs typeface="Calibri"/>
              </a:rPr>
              <a:t>samkvæmt</a:t>
            </a:r>
            <a:r>
              <a:rPr lang="en-US" sz="1400" dirty="0">
                <a:latin typeface="Univers"/>
                <a:ea typeface="Calibri"/>
                <a:cs typeface="Calibri"/>
              </a:rPr>
              <a:t> </a:t>
            </a:r>
            <a:r>
              <a:rPr lang="en-US" sz="1400" dirty="0" err="1">
                <a:latin typeface="Univers"/>
                <a:ea typeface="Calibri"/>
                <a:cs typeface="Calibri"/>
              </a:rPr>
              <a:t>alþjóðasáttmálum</a:t>
            </a:r>
            <a:r>
              <a:rPr lang="en-US" sz="1400" dirty="0">
                <a:latin typeface="Univers"/>
                <a:ea typeface="Calibri"/>
                <a:cs typeface="Calibri"/>
              </a:rPr>
              <a:t>.</a:t>
            </a:r>
            <a:endParaRPr lang="en-US" sz="1400" dirty="0">
              <a:latin typeface="Univer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400" b="0" i="0" u="none" strike="noStrike" kern="1200" cap="none" spc="0" normalizeH="0" baseline="0" noProof="0" dirty="0">
              <a:ln>
                <a:noFill/>
              </a:ln>
              <a:solidFill>
                <a:srgbClr val="FFFFFF"/>
              </a:solidFill>
              <a:effectLst/>
              <a:uLnTx/>
              <a:uFillTx/>
              <a:latin typeface="Univers" panose="020B0503020202020204" pitchFamily="34" charset="0"/>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82401" y="688945"/>
            <a:ext cx="508425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1" i="0" u="none" strike="noStrike" kern="1200" cap="none" spc="0" normalizeH="0" baseline="0" noProof="0" dirty="0">
                <a:ln>
                  <a:noFill/>
                </a:ln>
                <a:solidFill>
                  <a:srgbClr val="FFFFFF"/>
                </a:solidFill>
                <a:effectLst/>
                <a:uLnTx/>
                <a:uFillTx/>
                <a:latin typeface="Univers" panose="020B0503020202020204" pitchFamily="34" charset="0"/>
              </a:rPr>
              <a:t>Hæfniviðmið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descr="A blue text on a white background&#10;&#10;Description automatically generated">
            <a:extLst>
              <a:ext uri="{FF2B5EF4-FFF2-40B4-BE49-F238E27FC236}">
                <a16:creationId xmlns:a16="http://schemas.microsoft.com/office/drawing/2014/main" id="{0AB86360-A629-DA5D-BA13-E195EEEEC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11" name="Picture 10" descr="A poster of a variety of icons&#10;&#10;Description automatically generated with medium confidence">
            <a:extLst>
              <a:ext uri="{FF2B5EF4-FFF2-40B4-BE49-F238E27FC236}">
                <a16:creationId xmlns:a16="http://schemas.microsoft.com/office/drawing/2014/main" id="{36461EAD-5927-4FE7-5652-4651E86DB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2" name="Picture 2" descr="Vefslóðir">
            <a:extLst>
              <a:ext uri="{FF2B5EF4-FFF2-40B4-BE49-F238E27FC236}">
                <a16:creationId xmlns:a16="http://schemas.microsoft.com/office/drawing/2014/main" id="{F6C69859-A462-FE8E-6086-5044C143A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9372AF-3609-C335-AADD-8A015608C761}"/>
              </a:ext>
            </a:extLst>
          </p:cNvPr>
          <p:cNvPicPr>
            <a:picLocks noChangeAspect="1"/>
          </p:cNvPicPr>
          <p:nvPr/>
        </p:nvPicPr>
        <p:blipFill>
          <a:blip r:embed="rId7"/>
          <a:stretch>
            <a:fillRect/>
          </a:stretch>
        </p:blipFill>
        <p:spPr>
          <a:xfrm>
            <a:off x="8249565" y="4924700"/>
            <a:ext cx="972114" cy="972114"/>
          </a:xfrm>
          <a:prstGeom prst="rect">
            <a:avLst/>
          </a:prstGeom>
        </p:spPr>
      </p:pic>
    </p:spTree>
    <p:extLst>
      <p:ext uri="{BB962C8B-B14F-4D97-AF65-F5344CB8AC3E}">
        <p14:creationId xmlns:p14="http://schemas.microsoft.com/office/powerpoint/2010/main" val="279760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CC570200-4E99-A047-9B17-1A8C1A10E2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156" r="8854"/>
          <a:stretch/>
        </p:blipFill>
        <p:spPr>
          <a:xfrm>
            <a:off x="7538792" y="-1219"/>
            <a:ext cx="4653207" cy="6858000"/>
          </a:xfrm>
          <a:prstGeom prst="rect">
            <a:avLst/>
          </a:prstGeom>
          <a:solidFill>
            <a:schemeClr val="bg2"/>
          </a:solidFill>
          <a:ln>
            <a:noFill/>
          </a:ln>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8" name="TextBox 7">
            <a:extLst>
              <a:ext uri="{FF2B5EF4-FFF2-40B4-BE49-F238E27FC236}">
                <a16:creationId xmlns:a16="http://schemas.microsoft.com/office/drawing/2014/main" id="{F6B56D00-3111-B32B-BC3B-94548DC03CE7}"/>
              </a:ext>
            </a:extLst>
          </p:cNvPr>
          <p:cNvSpPr txBox="1"/>
          <p:nvPr/>
        </p:nvSpPr>
        <p:spPr>
          <a:xfrm>
            <a:off x="1010374" y="1550344"/>
            <a:ext cx="6063611" cy="3970318"/>
          </a:xfrm>
          <a:prstGeom prst="rect">
            <a:avLst/>
          </a:prstGeom>
          <a:noFill/>
        </p:spPr>
        <p:txBody>
          <a:bodyPr wrap="square" lIns="91440" tIns="45720" rIns="91440" bIns="45720" rtlCol="0" anchor="t">
            <a:spAutoFit/>
          </a:bodyPr>
          <a:lstStyle/>
          <a:p>
            <a:br>
              <a:rPr lang="is-IS" sz="1400" dirty="0">
                <a:latin typeface="Univers"/>
              </a:rPr>
            </a:br>
            <a:r>
              <a:rPr lang="is-IS" sz="1400" dirty="0">
                <a:latin typeface="Univers"/>
              </a:rPr>
              <a:t>Þetta verkefni er sett saman af </a:t>
            </a:r>
            <a:r>
              <a:rPr lang="is-IS" sz="1400" b="1" dirty="0">
                <a:latin typeface="Univers"/>
              </a:rPr>
              <a:t>UNICEF á Íslandi </a:t>
            </a:r>
            <a:r>
              <a:rPr lang="is-IS" sz="1400" dirty="0">
                <a:latin typeface="Univers"/>
              </a:rPr>
              <a:t>til þess að tengja saman Heimsmarkmið Sameinuðu þjóðanna, Barnasáttmála Sameinuðu þjóðanna og loftslagsbreytingar. </a:t>
            </a:r>
          </a:p>
          <a:p>
            <a:endParaRPr lang="is-IS" sz="1400" dirty="0">
              <a:latin typeface="Univers" panose="020B0503020202020204" pitchFamily="34" charset="0"/>
            </a:endParaRPr>
          </a:p>
          <a:p>
            <a:r>
              <a:rPr lang="is-IS" sz="1400" dirty="0">
                <a:latin typeface="Univers"/>
              </a:rPr>
              <a:t>Í þessum glærupakka er efni fyrir </a:t>
            </a:r>
            <a:r>
              <a:rPr lang="is-IS" sz="1400" b="1" dirty="0">
                <a:latin typeface="Univers"/>
              </a:rPr>
              <a:t>80 mínútna tíma fyrir miðstig grunnskóla</a:t>
            </a:r>
            <a:r>
              <a:rPr lang="is-IS" sz="1400" dirty="0">
                <a:latin typeface="Univers"/>
              </a:rPr>
              <a:t>. Verkefnið tekur svo lengri tíma en hver kennari metur tímaþörfina fyrir sig. Við bendum á að upplýsingar er einnig að finna í 'Notes' undir glærunum.</a:t>
            </a:r>
            <a:endParaRPr lang="is-IS" sz="1400" dirty="0">
              <a:latin typeface="Univers" panose="020B0503020202020204" pitchFamily="34" charset="0"/>
            </a:endParaRPr>
          </a:p>
          <a:p>
            <a:endParaRPr lang="is-IS" sz="1400" dirty="0">
              <a:latin typeface="Univers" panose="020B0503020202020204" pitchFamily="34" charset="0"/>
            </a:endParaRPr>
          </a:p>
          <a:p>
            <a:r>
              <a:rPr lang="is-IS" sz="1400" dirty="0">
                <a:latin typeface="Univers"/>
              </a:rPr>
              <a:t>Byrjað er á því að kynna </a:t>
            </a:r>
            <a:r>
              <a:rPr lang="is-IS" sz="1400" b="1" dirty="0">
                <a:latin typeface="Univers"/>
              </a:rPr>
              <a:t>Barnasáttmálann</a:t>
            </a:r>
            <a:r>
              <a:rPr lang="is-IS" sz="1400" dirty="0">
                <a:latin typeface="Univers"/>
              </a:rPr>
              <a:t> fyrir nemendum í mjög stuttu máli. Ef að nemendur þekkja hann vel nú þegar má renna stuttlega yfir þennan hluta til upprifjunar. </a:t>
            </a:r>
            <a:endParaRPr lang="is-IS" sz="1400" dirty="0">
              <a:latin typeface="Univers" panose="020B0503020202020204" pitchFamily="34" charset="0"/>
            </a:endParaRPr>
          </a:p>
          <a:p>
            <a:endParaRPr lang="is-IS" sz="1400" dirty="0">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p:txBody>
      </p:sp>
      <p:pic>
        <p:nvPicPr>
          <p:cNvPr id="2" name="Picture 1" descr="A blue text on a white background&#10;&#10;Description automatically generated">
            <a:extLst>
              <a:ext uri="{FF2B5EF4-FFF2-40B4-BE49-F238E27FC236}">
                <a16:creationId xmlns:a16="http://schemas.microsoft.com/office/drawing/2014/main" id="{2DFF0CB7-7770-6191-E1ED-A1EB24395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9" name="Picture 8" descr="A white and orange sign with two people&#10;&#10;Description automatically generated">
            <a:extLst>
              <a:ext uri="{FF2B5EF4-FFF2-40B4-BE49-F238E27FC236}">
                <a16:creationId xmlns:a16="http://schemas.microsoft.com/office/drawing/2014/main" id="{02A7591C-0D63-E217-95CE-453303D2BB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11" name="Picture 10" descr="A sign with two people on a pink background&#10;&#10;Description automatically generated">
            <a:extLst>
              <a:ext uri="{FF2B5EF4-FFF2-40B4-BE49-F238E27FC236}">
                <a16:creationId xmlns:a16="http://schemas.microsoft.com/office/drawing/2014/main" id="{7B2DAFC8-C09B-082B-22D2-66F30713D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13" name="Picture 12" descr="A white and black sign with a heart and a person&#10;&#10;Description automatically generated">
            <a:extLst>
              <a:ext uri="{FF2B5EF4-FFF2-40B4-BE49-F238E27FC236}">
                <a16:creationId xmlns:a16="http://schemas.microsoft.com/office/drawing/2014/main" id="{0B81ABF2-A997-7A5D-D133-D8DA169F17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5" name="Picture 14" descr="A blue sign with white text and a person holding a child&#10;&#10;Description automatically generated">
            <a:extLst>
              <a:ext uri="{FF2B5EF4-FFF2-40B4-BE49-F238E27FC236}">
                <a16:creationId xmlns:a16="http://schemas.microsoft.com/office/drawing/2014/main" id="{2BBC2EC7-2365-E67C-71BB-82DA573793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7" name="Picture 16" descr="A pink sign with a person and a couple of hearts and a check mark&#10;&#10;Description automatically generated">
            <a:extLst>
              <a:ext uri="{FF2B5EF4-FFF2-40B4-BE49-F238E27FC236}">
                <a16:creationId xmlns:a16="http://schemas.microsoft.com/office/drawing/2014/main" id="{DADD17AE-677F-77CC-0A3E-10542EBA1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20" name="Picture 19" descr="A green sign with white text&#10;&#10;Description automatically generated">
            <a:extLst>
              <a:ext uri="{FF2B5EF4-FFF2-40B4-BE49-F238E27FC236}">
                <a16:creationId xmlns:a16="http://schemas.microsoft.com/office/drawing/2014/main" id="{6F82A85D-DE94-AF8C-7017-7EFA762D22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22" name="Picture 21" descr="A white icon with a person holding books&#10;&#10;Description automatically generated">
            <a:extLst>
              <a:ext uri="{FF2B5EF4-FFF2-40B4-BE49-F238E27FC236}">
                <a16:creationId xmlns:a16="http://schemas.microsoft.com/office/drawing/2014/main" id="{9D3F45B5-CF2D-7588-3299-32DB43E08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4" name="Picture 23" descr="A purple sign with white text and a person with a ball and musical notes&#10;&#10;Description automatically generated">
            <a:extLst>
              <a:ext uri="{FF2B5EF4-FFF2-40B4-BE49-F238E27FC236}">
                <a16:creationId xmlns:a16="http://schemas.microsoft.com/office/drawing/2014/main" id="{A5E5FEB0-0D10-ACE2-87FA-7178888662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26" name="Picture 25" descr="A bird with a branch on a mallet&#10;&#10;Description automatically generated">
            <a:extLst>
              <a:ext uri="{FF2B5EF4-FFF2-40B4-BE49-F238E27FC236}">
                <a16:creationId xmlns:a16="http://schemas.microsoft.com/office/drawing/2014/main" id="{C1AFF8EC-C50D-DF4D-8514-AF835E0ABB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27" name="Picture 26" descr="A green and white sign with a globe and a eye&#10;&#10;Description automatically generated">
            <a:extLst>
              <a:ext uri="{FF2B5EF4-FFF2-40B4-BE49-F238E27FC236}">
                <a16:creationId xmlns:a16="http://schemas.microsoft.com/office/drawing/2014/main" id="{05DEB11D-0F1F-CFE1-76BD-F7A03F89B8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28" name="Picture 27" descr="A yellow rectangular sign with white text&#10;&#10;Description automatically generated">
            <a:extLst>
              <a:ext uri="{FF2B5EF4-FFF2-40B4-BE49-F238E27FC236}">
                <a16:creationId xmlns:a16="http://schemas.microsoft.com/office/drawing/2014/main" id="{042D50A1-63EB-08D5-1146-40B4AAD981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sp>
        <p:nvSpPr>
          <p:cNvPr id="30" name="TextBox 29">
            <a:extLst>
              <a:ext uri="{FF2B5EF4-FFF2-40B4-BE49-F238E27FC236}">
                <a16:creationId xmlns:a16="http://schemas.microsoft.com/office/drawing/2014/main" id="{C785137B-72C3-26F2-3D37-4C4C424287E5}"/>
              </a:ext>
            </a:extLst>
          </p:cNvPr>
          <p:cNvSpPr txBox="1"/>
          <p:nvPr/>
        </p:nvSpPr>
        <p:spPr>
          <a:xfrm>
            <a:off x="288728" y="672467"/>
            <a:ext cx="6098720" cy="461665"/>
          </a:xfrm>
          <a:prstGeom prst="rect">
            <a:avLst/>
          </a:prstGeom>
          <a:noFill/>
        </p:spPr>
        <p:txBody>
          <a:bodyPr wrap="square">
            <a:spAutoFit/>
          </a:bodyPr>
          <a:lstStyle/>
          <a:p>
            <a:pPr>
              <a:spcBef>
                <a:spcPts val="600"/>
              </a:spcBef>
            </a:pPr>
            <a:r>
              <a:rPr lang="is-IS" sz="2400" b="1" dirty="0">
                <a:latin typeface="Univers"/>
              </a:rPr>
              <a:t>Um verkefnið</a:t>
            </a:r>
          </a:p>
        </p:txBody>
      </p:sp>
    </p:spTree>
    <p:extLst>
      <p:ext uri="{BB962C8B-B14F-4D97-AF65-F5344CB8AC3E}">
        <p14:creationId xmlns:p14="http://schemas.microsoft.com/office/powerpoint/2010/main" val="373438834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2" name="Picture 11" descr="A young child smiling in front of a chalkboard&#10;&#10;Description automatically generated">
            <a:extLst>
              <a:ext uri="{FF2B5EF4-FFF2-40B4-BE49-F238E27FC236}">
                <a16:creationId xmlns:a16="http://schemas.microsoft.com/office/drawing/2014/main" id="{1A0F64C0-7532-3AB0-7DB1-160165053902}"/>
              </a:ext>
            </a:extLst>
          </p:cNvPr>
          <p:cNvPicPr>
            <a:picLocks noChangeAspect="1"/>
          </p:cNvPicPr>
          <p:nvPr/>
        </p:nvPicPr>
        <p:blipFill rotWithShape="1">
          <a:blip r:embed="rId3">
            <a:extLst>
              <a:ext uri="{28A0092B-C50C-407E-A947-70E740481C1C}">
                <a14:useLocalDpi xmlns:a14="http://schemas.microsoft.com/office/drawing/2010/main" val="0"/>
              </a:ext>
            </a:extLst>
          </a:blip>
          <a:srcRect l="10044" t="6295" r="10571" b="6295"/>
          <a:stretch/>
        </p:blipFill>
        <p:spPr>
          <a:xfrm>
            <a:off x="8040766" y="0"/>
            <a:ext cx="4151233" cy="6858000"/>
          </a:xfrm>
          <a:prstGeom prst="rect">
            <a:avLst/>
          </a:prstGeom>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8" name="TextBox 7">
            <a:extLst>
              <a:ext uri="{FF2B5EF4-FFF2-40B4-BE49-F238E27FC236}">
                <a16:creationId xmlns:a16="http://schemas.microsoft.com/office/drawing/2014/main" id="{F6B56D00-3111-B32B-BC3B-94548DC03CE7}"/>
              </a:ext>
            </a:extLst>
          </p:cNvPr>
          <p:cNvSpPr txBox="1"/>
          <p:nvPr/>
        </p:nvSpPr>
        <p:spPr>
          <a:xfrm>
            <a:off x="920330" y="1545273"/>
            <a:ext cx="6861644" cy="3970318"/>
          </a:xfrm>
          <a:prstGeom prst="rect">
            <a:avLst/>
          </a:prstGeom>
          <a:noFill/>
        </p:spPr>
        <p:txBody>
          <a:bodyPr wrap="square" lIns="91440" tIns="45720" rIns="91440" bIns="45720" rtlCol="0" anchor="t">
            <a:spAutoFit/>
          </a:bodyPr>
          <a:lstStyle/>
          <a:p>
            <a:r>
              <a:rPr lang="is-IS" sz="1400" dirty="0">
                <a:latin typeface="Univers"/>
              </a:rPr>
              <a:t>Næst er fjallað um loftlagsbreytingar og þær breytingar sem þær hafa í för með sér þar sem áhersla er lögð á hópaumræður. Horft er á tvö myndbönd.</a:t>
            </a:r>
            <a:endParaRPr lang="is-IS" sz="1400" dirty="0">
              <a:latin typeface="Univers" panose="020B0503020202020204" pitchFamily="34" charset="0"/>
            </a:endParaRPr>
          </a:p>
          <a:p>
            <a:endParaRPr lang="is-IS" sz="1400" dirty="0">
              <a:latin typeface="Univers" panose="020B0503020202020204" pitchFamily="34" charset="0"/>
            </a:endParaRPr>
          </a:p>
          <a:p>
            <a:r>
              <a:rPr lang="is-IS" sz="1400" dirty="0">
                <a:latin typeface="Univers"/>
              </a:rPr>
              <a:t>Þá eru heimsmarkmið Sameinuðu þjóðanna kynnt til sögunnar, fyrst kynnir kennari og svo er horft á stutt myndband.</a:t>
            </a:r>
            <a:endParaRPr lang="is-IS" sz="1400" dirty="0">
              <a:latin typeface="Univers" panose="020B0503020202020204" pitchFamily="34" charset="0"/>
            </a:endParaRPr>
          </a:p>
          <a:p>
            <a:endParaRPr lang="is-IS" sz="1400" dirty="0">
              <a:latin typeface="Univers" panose="020B0503020202020204" pitchFamily="34" charset="0"/>
            </a:endParaRPr>
          </a:p>
          <a:p>
            <a:r>
              <a:rPr lang="is-IS" sz="1400" dirty="0">
                <a:latin typeface="Univers"/>
              </a:rPr>
              <a:t>Að endingu er verkefni kynnt til sögunnar </a:t>
            </a:r>
            <a:r>
              <a:rPr lang="is-IS" sz="1400" i="1" dirty="0">
                <a:latin typeface="Univers"/>
              </a:rPr>
              <a:t>Í hvernig umhverfi blómstra börn?</a:t>
            </a:r>
            <a:endParaRPr lang="is-IS" sz="1400" dirty="0">
              <a:latin typeface="Univers" panose="020B0503020202020204" pitchFamily="34" charset="0"/>
            </a:endParaRPr>
          </a:p>
          <a:p>
            <a:r>
              <a:rPr lang="is-IS" sz="1400" dirty="0">
                <a:latin typeface="Univers"/>
              </a:rPr>
              <a:t>Verkefnið snýst um að nemendur geri tengingar á milli réttinda sinna og heimsmarkmiðanna.</a:t>
            </a:r>
          </a:p>
          <a:p>
            <a:endParaRPr lang="is-IS" sz="1400" dirty="0">
              <a:latin typeface="Univers" panose="020B0503020202020204" pitchFamily="34" charset="0"/>
            </a:endParaRPr>
          </a:p>
          <a:p>
            <a:r>
              <a:rPr lang="is-IS" sz="1400" dirty="0">
                <a:latin typeface="Univers"/>
              </a:rPr>
              <a:t>Athugið að mikilvægt framhald við þetta efni er að finna í efni fyrir miðstigið 2. HLUTI fjallar um það hvað hægt er að gera til að við náum heimsmarkmiðunum. Þar eru börnin valdelfd og lausnir skoðaðar.</a:t>
            </a: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a:p>
            <a:endParaRPr lang="is-IS" sz="1400" dirty="0">
              <a:solidFill>
                <a:schemeClr val="bg1"/>
              </a:solidFill>
              <a:latin typeface="Univers" panose="020B0503020202020204" pitchFamily="34" charset="0"/>
            </a:endParaRPr>
          </a:p>
        </p:txBody>
      </p:sp>
      <p:pic>
        <p:nvPicPr>
          <p:cNvPr id="2" name="Picture 1" descr="A blue text on a white background&#10;&#10;Description automatically generated">
            <a:extLst>
              <a:ext uri="{FF2B5EF4-FFF2-40B4-BE49-F238E27FC236}">
                <a16:creationId xmlns:a16="http://schemas.microsoft.com/office/drawing/2014/main" id="{2DFF0CB7-7770-6191-E1ED-A1EB24395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9" name="Picture 8" descr="A white and orange sign with two people&#10;&#10;Description automatically generated">
            <a:extLst>
              <a:ext uri="{FF2B5EF4-FFF2-40B4-BE49-F238E27FC236}">
                <a16:creationId xmlns:a16="http://schemas.microsoft.com/office/drawing/2014/main" id="{02A7591C-0D63-E217-95CE-453303D2B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11" name="Picture 10" descr="A sign with two people on a pink background&#10;&#10;Description automatically generated">
            <a:extLst>
              <a:ext uri="{FF2B5EF4-FFF2-40B4-BE49-F238E27FC236}">
                <a16:creationId xmlns:a16="http://schemas.microsoft.com/office/drawing/2014/main" id="{7B2DAFC8-C09B-082B-22D2-66F30713D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13" name="Picture 12" descr="A white and black sign with a heart and a person&#10;&#10;Description automatically generated">
            <a:extLst>
              <a:ext uri="{FF2B5EF4-FFF2-40B4-BE49-F238E27FC236}">
                <a16:creationId xmlns:a16="http://schemas.microsoft.com/office/drawing/2014/main" id="{0B81ABF2-A997-7A5D-D133-D8DA169F17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5" name="Picture 14" descr="A blue sign with white text and a person holding a child&#10;&#10;Description automatically generated">
            <a:extLst>
              <a:ext uri="{FF2B5EF4-FFF2-40B4-BE49-F238E27FC236}">
                <a16:creationId xmlns:a16="http://schemas.microsoft.com/office/drawing/2014/main" id="{2BBC2EC7-2365-E67C-71BB-82DA57379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7" name="Picture 16" descr="A pink sign with a person and a couple of hearts and a check mark&#10;&#10;Description automatically generated">
            <a:extLst>
              <a:ext uri="{FF2B5EF4-FFF2-40B4-BE49-F238E27FC236}">
                <a16:creationId xmlns:a16="http://schemas.microsoft.com/office/drawing/2014/main" id="{DADD17AE-677F-77CC-0A3E-10542EBA19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20" name="Picture 19" descr="A green sign with white text&#10;&#10;Description automatically generated">
            <a:extLst>
              <a:ext uri="{FF2B5EF4-FFF2-40B4-BE49-F238E27FC236}">
                <a16:creationId xmlns:a16="http://schemas.microsoft.com/office/drawing/2014/main" id="{6F82A85D-DE94-AF8C-7017-7EFA762D2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22" name="Picture 21" descr="A white icon with a person holding books&#10;&#10;Description automatically generated">
            <a:extLst>
              <a:ext uri="{FF2B5EF4-FFF2-40B4-BE49-F238E27FC236}">
                <a16:creationId xmlns:a16="http://schemas.microsoft.com/office/drawing/2014/main" id="{9D3F45B5-CF2D-7588-3299-32DB43E08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4" name="Picture 23" descr="A purple sign with white text and a person with a ball and musical notes&#10;&#10;Description automatically generated">
            <a:extLst>
              <a:ext uri="{FF2B5EF4-FFF2-40B4-BE49-F238E27FC236}">
                <a16:creationId xmlns:a16="http://schemas.microsoft.com/office/drawing/2014/main" id="{A5E5FEB0-0D10-ACE2-87FA-717888866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26" name="Picture 25" descr="A bird with a branch on a mallet&#10;&#10;Description automatically generated">
            <a:extLst>
              <a:ext uri="{FF2B5EF4-FFF2-40B4-BE49-F238E27FC236}">
                <a16:creationId xmlns:a16="http://schemas.microsoft.com/office/drawing/2014/main" id="{C1AFF8EC-C50D-DF4D-8514-AF835E0ABB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27" name="Picture 26" descr="A green and white sign with a globe and a eye&#10;&#10;Description automatically generated">
            <a:extLst>
              <a:ext uri="{FF2B5EF4-FFF2-40B4-BE49-F238E27FC236}">
                <a16:creationId xmlns:a16="http://schemas.microsoft.com/office/drawing/2014/main" id="{05DEB11D-0F1F-CFE1-76BD-F7A03F89B8C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28" name="Picture 27" descr="A yellow rectangular sign with white text&#10;&#10;Description automatically generated">
            <a:extLst>
              <a:ext uri="{FF2B5EF4-FFF2-40B4-BE49-F238E27FC236}">
                <a16:creationId xmlns:a16="http://schemas.microsoft.com/office/drawing/2014/main" id="{042D50A1-63EB-08D5-1146-40B4AAD981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sp>
        <p:nvSpPr>
          <p:cNvPr id="4" name="Title 3">
            <a:extLst>
              <a:ext uri="{FF2B5EF4-FFF2-40B4-BE49-F238E27FC236}">
                <a16:creationId xmlns:a16="http://schemas.microsoft.com/office/drawing/2014/main" id="{FD6F0029-54AC-F9F8-8B2A-03D181143DAE}"/>
              </a:ext>
            </a:extLst>
          </p:cNvPr>
          <p:cNvSpPr>
            <a:spLocks noGrp="1"/>
          </p:cNvSpPr>
          <p:nvPr>
            <p:ph type="title" idx="4294967295"/>
          </p:nvPr>
        </p:nvSpPr>
        <p:spPr>
          <a:xfrm>
            <a:off x="302889" y="561083"/>
            <a:ext cx="10515600" cy="1325563"/>
          </a:xfrm>
        </p:spPr>
        <p:txBody>
          <a:bodyPr/>
          <a:lstStyle/>
          <a:p>
            <a:pPr rtl="0" eaLnBrk="1" latinLnBrk="0" hangingPunct="1"/>
            <a:r>
              <a:rPr lang="is-IS" sz="2400" b="1" kern="1200" dirty="0">
                <a:solidFill>
                  <a:srgbClr val="FFFFFF"/>
                </a:solidFill>
                <a:effectLst/>
                <a:latin typeface="Univers" panose="020B0503020202020204" pitchFamily="34" charset="0"/>
                <a:ea typeface="+mn-ea"/>
                <a:cs typeface="+mn-cs"/>
              </a:rPr>
              <a:t>Um verkefnið</a:t>
            </a:r>
            <a:endParaRPr lang="en-US" sz="2400" dirty="0">
              <a:effectLst/>
            </a:endParaRPr>
          </a:p>
          <a:p>
            <a:endParaRPr lang="en-US" dirty="0"/>
          </a:p>
        </p:txBody>
      </p:sp>
    </p:spTree>
    <p:extLst>
      <p:ext uri="{BB962C8B-B14F-4D97-AF65-F5344CB8AC3E}">
        <p14:creationId xmlns:p14="http://schemas.microsoft.com/office/powerpoint/2010/main" val="449393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1165863" y="1512013"/>
            <a:ext cx="9860274" cy="4462760"/>
          </a:xfrm>
          <a:prstGeom prst="rect">
            <a:avLst/>
          </a:prstGeom>
          <a:noFill/>
        </p:spPr>
        <p:txBody>
          <a:bodyPr wrap="square" lIns="91440" tIns="45720" rIns="91440" bIns="45720" rtlCol="0" anchor="t">
            <a:spAutoFit/>
          </a:bodyPr>
          <a:lstStyle/>
          <a:p>
            <a:endParaRPr lang="is-IS" sz="1400" dirty="0">
              <a:solidFill>
                <a:schemeClr val="bg1"/>
              </a:solidFill>
              <a:latin typeface="Univers" panose="020B0503020202020204" pitchFamily="34" charset="0"/>
            </a:endParaRP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Prentaðu</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a:t>
            </a:r>
            <a:r>
              <a:rPr lang="fr-FR" sz="1400" dirty="0">
                <a:solidFill>
                  <a:schemeClr val="bg1"/>
                </a:solidFill>
                <a:latin typeface="Univers" panose="020B0503020202020204" pitchFamily="34" charset="0"/>
                <a:ea typeface="Verdana"/>
                <a:cs typeface="Calibri"/>
              </a:rPr>
              <a:t> A4 </a:t>
            </a:r>
            <a:r>
              <a:rPr lang="fr-FR" sz="1400" dirty="0" err="1">
                <a:solidFill>
                  <a:schemeClr val="bg1"/>
                </a:solidFill>
                <a:latin typeface="Univers" panose="020B0503020202020204" pitchFamily="34" charset="0"/>
                <a:ea typeface="Verdana"/>
                <a:cs typeface="Calibri"/>
              </a:rPr>
              <a:t>blað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með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heimsmarkmiðunum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og</a:t>
            </a:r>
            <a:r>
              <a:rPr lang="fr-FR" sz="1400" dirty="0">
                <a:solidFill>
                  <a:schemeClr val="bg1"/>
                </a:solidFill>
                <a:latin typeface="Univers" panose="020B0503020202020204" pitchFamily="34" charset="0"/>
                <a:ea typeface="Verdana"/>
                <a:cs typeface="Calibri"/>
              </a:rPr>
              <a:t> A4 </a:t>
            </a:r>
            <a:r>
              <a:rPr lang="fr-FR" sz="1400" dirty="0" err="1">
                <a:solidFill>
                  <a:schemeClr val="bg1"/>
                </a:solidFill>
                <a:latin typeface="Univers" panose="020B0503020202020204" pitchFamily="34" charset="0"/>
                <a:ea typeface="Verdana"/>
                <a:cs typeface="Calibri"/>
              </a:rPr>
              <a:t>blað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með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Barnasáttmálanum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fyrir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börnin</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nota </a:t>
            </a:r>
            <a:r>
              <a:rPr lang="fr-FR" sz="1400" dirty="0" err="1">
                <a:solidFill>
                  <a:schemeClr val="bg1"/>
                </a:solidFill>
                <a:latin typeface="Univers" panose="020B0503020202020204" pitchFamily="34" charset="0"/>
                <a:ea typeface="Verdana"/>
                <a:cs typeface="Calibri"/>
              </a:rPr>
              <a:t>til</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klippa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a:t>
            </a:r>
            <a:r>
              <a:rPr lang="fr-FR" sz="1400" dirty="0">
                <a:solidFill>
                  <a:schemeClr val="bg1"/>
                </a:solidFill>
                <a:latin typeface="Univers" panose="020B0503020202020204" pitchFamily="34" charset="0"/>
                <a:ea typeface="Verdana"/>
                <a:cs typeface="Calibri"/>
              </a:rPr>
              <a:t>. </a:t>
            </a: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Skiptu</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hópnum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upp</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í</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minni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hópa</a:t>
            </a:r>
            <a:r>
              <a:rPr lang="fr-FR" sz="1400" dirty="0">
                <a:solidFill>
                  <a:schemeClr val="bg1"/>
                </a:solidFill>
                <a:latin typeface="Univers" panose="020B0503020202020204" pitchFamily="34" charset="0"/>
                <a:ea typeface="Verdana"/>
                <a:cs typeface="Calibri"/>
              </a:rPr>
              <a:t>, ca. 3 </a:t>
            </a:r>
            <a:r>
              <a:rPr lang="fr-FR" sz="1400" dirty="0" err="1">
                <a:solidFill>
                  <a:schemeClr val="bg1"/>
                </a:solidFill>
                <a:latin typeface="Univers" panose="020B0503020202020204" pitchFamily="34" charset="0"/>
                <a:ea typeface="Verdana"/>
                <a:cs typeface="Calibri"/>
              </a:rPr>
              <a:t>í</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hverjum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hóp</a:t>
            </a:r>
            <a:endParaRPr lang="fr-FR" sz="1400" dirty="0">
              <a:solidFill>
                <a:schemeClr val="bg1"/>
              </a:solidFill>
              <a:latin typeface="Univers" panose="020B0503020202020204" pitchFamily="34" charset="0"/>
              <a:ea typeface="Verdana"/>
              <a:cs typeface="Calibri"/>
            </a:endParaRP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Hver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hópur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útbýr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verkefni</a:t>
            </a:r>
            <a:r>
              <a:rPr lang="fr-FR" sz="1400" dirty="0">
                <a:solidFill>
                  <a:schemeClr val="bg1"/>
                </a:solidFill>
                <a:latin typeface="Univers" panose="020B0503020202020204" pitchFamily="34" charset="0"/>
                <a:ea typeface="Verdana"/>
                <a:cs typeface="Calibri"/>
              </a:rPr>
              <a:t> </a:t>
            </a:r>
            <a:r>
              <a:rPr lang="fr-FR" sz="1400" i="1" dirty="0" err="1">
                <a:solidFill>
                  <a:schemeClr val="bg1"/>
                </a:solidFill>
                <a:latin typeface="Univers" panose="020B0503020202020204" pitchFamily="34" charset="0"/>
                <a:ea typeface="Calibri"/>
                <a:cs typeface="Calibri"/>
              </a:rPr>
              <a:t>Í</a:t>
            </a:r>
            <a:r>
              <a:rPr lang="fr-FR" sz="1400" i="1" dirty="0">
                <a:solidFill>
                  <a:schemeClr val="bg1"/>
                </a:solidFill>
                <a:latin typeface="Univers" panose="020B0503020202020204" pitchFamily="34" charset="0"/>
                <a:ea typeface="Calibri"/>
                <a:cs typeface="Calibri"/>
              </a:rPr>
              <a:t> </a:t>
            </a:r>
            <a:r>
              <a:rPr lang="fr-FR" sz="1400" i="1" dirty="0" err="1">
                <a:solidFill>
                  <a:schemeClr val="bg1"/>
                </a:solidFill>
                <a:latin typeface="Univers" panose="020B0503020202020204" pitchFamily="34" charset="0"/>
                <a:ea typeface="Calibri"/>
                <a:cs typeface="Calibri"/>
              </a:rPr>
              <a:t>hvernig</a:t>
            </a:r>
            <a:r>
              <a:rPr lang="fr-FR" sz="1400" i="1" dirty="0">
                <a:solidFill>
                  <a:schemeClr val="bg1"/>
                </a:solidFill>
                <a:latin typeface="Univers" panose="020B0503020202020204" pitchFamily="34" charset="0"/>
                <a:ea typeface="Calibri"/>
                <a:cs typeface="Calibri"/>
              </a:rPr>
              <a:t> </a:t>
            </a:r>
            <a:r>
              <a:rPr lang="fr-FR" sz="1400" i="1" dirty="0" err="1">
                <a:solidFill>
                  <a:schemeClr val="bg1"/>
                </a:solidFill>
                <a:latin typeface="Univers" panose="020B0503020202020204" pitchFamily="34" charset="0"/>
                <a:ea typeface="Calibri"/>
                <a:cs typeface="Calibri"/>
              </a:rPr>
              <a:t>umhverfi</a:t>
            </a:r>
            <a:r>
              <a:rPr lang="fr-FR" sz="1400" i="1" dirty="0">
                <a:solidFill>
                  <a:schemeClr val="bg1"/>
                </a:solidFill>
                <a:latin typeface="Univers" panose="020B0503020202020204" pitchFamily="34" charset="0"/>
                <a:ea typeface="Calibri"/>
                <a:cs typeface="Calibri"/>
              </a:rPr>
              <a:t> </a:t>
            </a:r>
            <a:r>
              <a:rPr lang="fr-FR" sz="1400" i="1" dirty="0" err="1">
                <a:solidFill>
                  <a:schemeClr val="bg1"/>
                </a:solidFill>
                <a:latin typeface="Univers" panose="020B0503020202020204" pitchFamily="34" charset="0"/>
                <a:ea typeface="Calibri"/>
                <a:cs typeface="Calibri"/>
              </a:rPr>
              <a:t>blómstra</a:t>
            </a:r>
            <a:r>
              <a:rPr lang="fr-FR" sz="1400" i="1" dirty="0">
                <a:solidFill>
                  <a:schemeClr val="bg1"/>
                </a:solidFill>
                <a:latin typeface="Univers" panose="020B0503020202020204" pitchFamily="34" charset="0"/>
                <a:ea typeface="Calibri"/>
                <a:cs typeface="Calibri"/>
              </a:rPr>
              <a:t> </a:t>
            </a:r>
            <a:r>
              <a:rPr lang="fr-FR" sz="1400" i="1" dirty="0" err="1">
                <a:solidFill>
                  <a:schemeClr val="bg1"/>
                </a:solidFill>
                <a:latin typeface="Univers" panose="020B0503020202020204" pitchFamily="34" charset="0"/>
                <a:ea typeface="Calibri"/>
                <a:cs typeface="Calibri"/>
              </a:rPr>
              <a:t>börn</a:t>
            </a:r>
            <a:r>
              <a:rPr lang="fr-FR" sz="1400" i="1" dirty="0">
                <a:solidFill>
                  <a:schemeClr val="bg1"/>
                </a:solidFill>
                <a:latin typeface="Univers" panose="020B0503020202020204" pitchFamily="34" charset="0"/>
                <a:ea typeface="Calibri"/>
                <a:cs typeface="Calibri"/>
              </a:rPr>
              <a:t>?</a:t>
            </a:r>
            <a:r>
              <a:rPr lang="fr-FR" sz="1400" dirty="0">
                <a:solidFill>
                  <a:schemeClr val="bg1"/>
                </a:solidFill>
                <a:latin typeface="Univers" panose="020B0503020202020204" pitchFamily="34" charset="0"/>
                <a:ea typeface="Verdana"/>
                <a:cs typeface="Calibri"/>
              </a:rPr>
              <a:t> </a:t>
            </a: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Mikilvægt</a:t>
            </a:r>
            <a:r>
              <a:rPr lang="fr-FR" sz="1400" dirty="0">
                <a:solidFill>
                  <a:schemeClr val="bg1"/>
                </a:solidFill>
                <a:latin typeface="Univers" panose="020B0503020202020204" pitchFamily="34" charset="0"/>
                <a:ea typeface="Verdana"/>
                <a:cs typeface="Calibri"/>
              </a:rPr>
              <a:t> er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hafa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réttindi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barna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í</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huga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við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vinnuna</a:t>
            </a:r>
            <a:r>
              <a:rPr lang="fr-FR" sz="1400" dirty="0">
                <a:solidFill>
                  <a:schemeClr val="bg1"/>
                </a:solidFill>
                <a:latin typeface="Univers" panose="020B0503020202020204" pitchFamily="34" charset="0"/>
                <a:ea typeface="Verdana"/>
                <a:cs typeface="Calibri"/>
              </a:rPr>
              <a:t>.</a:t>
            </a: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Útbúin</a:t>
            </a:r>
            <a:r>
              <a:rPr lang="fr-FR" sz="1400" dirty="0">
                <a:solidFill>
                  <a:schemeClr val="bg1"/>
                </a:solidFill>
                <a:latin typeface="Univers" panose="020B0503020202020204" pitchFamily="34" charset="0"/>
                <a:ea typeface="Verdana"/>
                <a:cs typeface="Calibri"/>
              </a:rPr>
              <a:t> er </a:t>
            </a:r>
            <a:r>
              <a:rPr lang="fr-FR" sz="1400" dirty="0" err="1">
                <a:solidFill>
                  <a:schemeClr val="bg1"/>
                </a:solidFill>
                <a:latin typeface="Univers" panose="020B0503020202020204" pitchFamily="34" charset="0"/>
                <a:ea typeface="Verdana"/>
                <a:cs typeface="Calibri"/>
              </a:rPr>
              <a:t>kynning</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þar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sem</a:t>
            </a:r>
            <a:r>
              <a:rPr lang="fr-FR" sz="1400" dirty="0">
                <a:solidFill>
                  <a:schemeClr val="bg1"/>
                </a:solidFill>
                <a:latin typeface="Univers" panose="020B0503020202020204" pitchFamily="34" charset="0"/>
                <a:ea typeface="Verdana"/>
                <a:cs typeface="Calibri"/>
              </a:rPr>
              <a:t> val er um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útbúa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plakat</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video</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eða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glærusýningu</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Börnin</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svara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spurningunni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með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því</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útbúa</a:t>
            </a:r>
            <a:r>
              <a:rPr lang="fr-FR" sz="1400" i="1"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teikningar</a:t>
            </a:r>
            <a:r>
              <a:rPr lang="fr-FR" sz="1400" dirty="0">
                <a:solidFill>
                  <a:schemeClr val="bg1"/>
                </a:solidFill>
                <a:latin typeface="Univers" panose="020B0503020202020204" pitchFamily="34" charset="0"/>
                <a:ea typeface="Verdana"/>
                <a:cs typeface="Calibri"/>
              </a:rPr>
              <a:t>/</a:t>
            </a:r>
            <a:r>
              <a:rPr lang="fr-FR" sz="1400" dirty="0" err="1">
                <a:solidFill>
                  <a:schemeClr val="bg1"/>
                </a:solidFill>
                <a:latin typeface="Univers" panose="020B0503020202020204" pitchFamily="34" charset="0"/>
                <a:ea typeface="Verdana"/>
                <a:cs typeface="Calibri"/>
              </a:rPr>
              <a:t>myndir</a:t>
            </a:r>
            <a:r>
              <a:rPr lang="fr-FR" sz="1400" dirty="0">
                <a:solidFill>
                  <a:schemeClr val="bg1"/>
                </a:solidFill>
                <a:latin typeface="Univers" panose="020B0503020202020204" pitchFamily="34" charset="0"/>
                <a:ea typeface="Verdana"/>
                <a:cs typeface="Calibri"/>
              </a:rPr>
              <a:t>/</a:t>
            </a:r>
            <a:r>
              <a:rPr lang="fr-FR" sz="1400" dirty="0" err="1">
                <a:solidFill>
                  <a:schemeClr val="bg1"/>
                </a:solidFill>
                <a:latin typeface="Univers" panose="020B0503020202020204" pitchFamily="34" charset="0"/>
                <a:ea typeface="Verdana"/>
                <a:cs typeface="Calibri"/>
              </a:rPr>
              <a:t>viðtöl</a:t>
            </a:r>
            <a:r>
              <a:rPr lang="fr-FR" sz="1400" dirty="0">
                <a:solidFill>
                  <a:schemeClr val="bg1"/>
                </a:solidFill>
                <a:latin typeface="Univers" panose="020B0503020202020204" pitchFamily="34" charset="0"/>
                <a:ea typeface="Verdana"/>
                <a:cs typeface="Calibri"/>
              </a:rPr>
              <a:t>/texta. </a:t>
            </a:r>
            <a:r>
              <a:rPr lang="fr-FR" sz="1400" dirty="0" err="1">
                <a:solidFill>
                  <a:schemeClr val="bg1"/>
                </a:solidFill>
                <a:latin typeface="Univers" panose="020B0503020202020204" pitchFamily="34" charset="0"/>
                <a:ea typeface="Verdana"/>
                <a:cs typeface="Calibri"/>
              </a:rPr>
              <a:t>Mikilvægt</a:t>
            </a:r>
            <a:r>
              <a:rPr lang="fr-FR" sz="1400" dirty="0">
                <a:solidFill>
                  <a:schemeClr val="bg1"/>
                </a:solidFill>
                <a:latin typeface="Univers" panose="020B0503020202020204" pitchFamily="34" charset="0"/>
                <a:ea typeface="Verdana"/>
                <a:cs typeface="Calibri"/>
              </a:rPr>
              <a:t> er </a:t>
            </a:r>
            <a:r>
              <a:rPr lang="fr-FR" sz="1400" dirty="0" err="1">
                <a:solidFill>
                  <a:schemeClr val="bg1"/>
                </a:solidFill>
                <a:latin typeface="Univers" panose="020B0503020202020204" pitchFamily="34" charset="0"/>
                <a:ea typeface="Verdana"/>
                <a:cs typeface="Calibri"/>
              </a:rPr>
              <a:t>að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börnin</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merki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verkefnið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með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viðeigandi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táknum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fyrir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réttindi</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barna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og</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heimsmarkmið</a:t>
            </a:r>
            <a:r>
              <a:rPr lang="fr-FR" sz="1400" dirty="0">
                <a:solidFill>
                  <a:schemeClr val="bg1"/>
                </a:solidFill>
                <a:latin typeface="Univers" panose="020B0503020202020204" pitchFamily="34" charset="0"/>
                <a:ea typeface="Verdana"/>
                <a:cs typeface="Calibri"/>
              </a:rPr>
              <a:t>.</a:t>
            </a:r>
            <a:endParaRPr lang="fr-FR" sz="1400" dirty="0">
              <a:solidFill>
                <a:schemeClr val="bg1"/>
              </a:solidFill>
              <a:latin typeface="Univers" panose="020B0503020202020204" pitchFamily="34" charset="0"/>
            </a:endParaRPr>
          </a:p>
          <a:p>
            <a:pPr>
              <a:spcAft>
                <a:spcPts val="1200"/>
              </a:spcAft>
              <a:buFont typeface="Symbol"/>
              <a:buChar char="•"/>
            </a:pP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Þegar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börnin</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hafa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unnið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verkefnið</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kynna</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þau</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afraksturinn</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fyrir</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öllum</a:t>
            </a:r>
            <a:r>
              <a:rPr lang="fr-FR" sz="1400" dirty="0">
                <a:solidFill>
                  <a:schemeClr val="bg1"/>
                </a:solidFill>
                <a:latin typeface="Univers" panose="020B0503020202020204" pitchFamily="34" charset="0"/>
                <a:ea typeface="Verdana"/>
                <a:cs typeface="Calibri"/>
              </a:rPr>
              <a:t> </a:t>
            </a:r>
            <a:r>
              <a:rPr lang="fr-FR" sz="1400" dirty="0" err="1">
                <a:solidFill>
                  <a:schemeClr val="bg1"/>
                </a:solidFill>
                <a:latin typeface="Univers" panose="020B0503020202020204" pitchFamily="34" charset="0"/>
                <a:ea typeface="Verdana"/>
                <a:cs typeface="Calibri"/>
              </a:rPr>
              <a:t>hópnum</a:t>
            </a:r>
            <a:r>
              <a:rPr lang="fr-FR" sz="1400" dirty="0">
                <a:solidFill>
                  <a:schemeClr val="bg1"/>
                </a:solidFill>
                <a:latin typeface="Univers" panose="020B0503020202020204" pitchFamily="34" charset="0"/>
                <a:ea typeface="Verdana"/>
                <a:cs typeface="Calibri"/>
              </a:rPr>
              <a:t>.</a:t>
            </a:r>
          </a:p>
          <a:p>
            <a:pPr lvl="1">
              <a:lnSpc>
                <a:spcPct val="150000"/>
              </a:lnSpc>
              <a:buFont typeface="Courier New"/>
              <a:buChar char="○"/>
            </a:pPr>
            <a:endParaRPr lang="fr-FR" sz="1400" dirty="0">
              <a:solidFill>
                <a:srgbClr val="131313"/>
              </a:solidFill>
              <a:latin typeface="Univers" panose="020B0503020202020204" pitchFamily="34" charset="0"/>
              <a:ea typeface="Verdana"/>
              <a:cs typeface="Calibri"/>
            </a:endParaRPr>
          </a:p>
          <a:p>
            <a:pPr lvl="1">
              <a:lnSpc>
                <a:spcPct val="150000"/>
              </a:lnSpc>
            </a:pPr>
            <a:endParaRPr lang="en-US" sz="1400" b="0" i="0" dirty="0">
              <a:solidFill>
                <a:srgbClr val="131313"/>
              </a:solidFill>
              <a:effectLst/>
              <a:latin typeface="Univers" panose="020B0503020202020204" pitchFamily="34" charset="0"/>
              <a:ea typeface="Verdana"/>
              <a:cs typeface="Calibri"/>
            </a:endParaRPr>
          </a:p>
          <a:p>
            <a:endParaRPr lang="is-IS" sz="1400" dirty="0">
              <a:solidFill>
                <a:srgbClr val="131313"/>
              </a:solidFill>
              <a:latin typeface="Univers" panose="020B0503020202020204" pitchFamily="34" charset="0"/>
            </a:endParaRPr>
          </a:p>
          <a:p>
            <a:endParaRPr lang="is-IS" sz="1400" dirty="0">
              <a:solidFill>
                <a:srgbClr val="131313"/>
              </a:solidFill>
              <a:latin typeface="Univers" panose="020B0503020202020204" pitchFamily="34" charset="0"/>
            </a:endParaRPr>
          </a:p>
          <a:p>
            <a:endParaRPr lang="is-IS" sz="1400" dirty="0">
              <a:latin typeface="Univers" panose="020B0503020202020204" pitchFamily="34" charset="0"/>
            </a:endParaRPr>
          </a:p>
        </p:txBody>
      </p:sp>
      <p:pic>
        <p:nvPicPr>
          <p:cNvPr id="6" name="Picture 5">
            <a:extLst>
              <a:ext uri="{FF2B5EF4-FFF2-40B4-BE49-F238E27FC236}">
                <a16:creationId xmlns:a16="http://schemas.microsoft.com/office/drawing/2014/main" id="{17800EC4-88F2-963B-E61A-9E51189C55F7}"/>
              </a:ext>
            </a:extLst>
          </p:cNvPr>
          <p:cNvPicPr>
            <a:picLocks noChangeAspect="1"/>
          </p:cNvPicPr>
          <p:nvPr/>
        </p:nvPicPr>
        <p:blipFill>
          <a:blip r:embed="rId3"/>
          <a:srcRect/>
          <a:stretch/>
        </p:blipFill>
        <p:spPr>
          <a:xfrm>
            <a:off x="10539662" y="293"/>
            <a:ext cx="1119835" cy="1119835"/>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F716E131-A9DB-F59B-E2C8-790E27896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sp>
        <p:nvSpPr>
          <p:cNvPr id="7" name="Title 3">
            <a:extLst>
              <a:ext uri="{FF2B5EF4-FFF2-40B4-BE49-F238E27FC236}">
                <a16:creationId xmlns:a16="http://schemas.microsoft.com/office/drawing/2014/main" id="{F814F12A-EA3A-1111-4DCE-839007EDE7C5}"/>
              </a:ext>
            </a:extLst>
          </p:cNvPr>
          <p:cNvSpPr txBox="1">
            <a:spLocks/>
          </p:cNvSpPr>
          <p:nvPr/>
        </p:nvSpPr>
        <p:spPr>
          <a:xfrm>
            <a:off x="302889" y="5610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2400" b="1" dirty="0">
                <a:solidFill>
                  <a:schemeClr val="bg1"/>
                </a:solidFill>
                <a:latin typeface="Univers"/>
              </a:rPr>
              <a:t>Verkefni - Leiðbeiningar fyrir kennara</a:t>
            </a:r>
            <a:endParaRPr lang="is-IS" sz="2400" b="1" dirty="0">
              <a:solidFill>
                <a:schemeClr val="bg1"/>
              </a:solidFill>
              <a:latin typeface="Univers" panose="020B0503020202020204" pitchFamily="34" charset="0"/>
            </a:endParaRPr>
          </a:p>
          <a:p>
            <a:endParaRPr lang="en-US" dirty="0"/>
          </a:p>
        </p:txBody>
      </p:sp>
    </p:spTree>
    <p:extLst>
      <p:ext uri="{BB962C8B-B14F-4D97-AF65-F5344CB8AC3E}">
        <p14:creationId xmlns:p14="http://schemas.microsoft.com/office/powerpoint/2010/main" val="20241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variety of icons&#10;&#10;Description automatically generated with medium confidence">
            <a:extLst>
              <a:ext uri="{FF2B5EF4-FFF2-40B4-BE49-F238E27FC236}">
                <a16:creationId xmlns:a16="http://schemas.microsoft.com/office/drawing/2014/main" id="{C82352E3-9F17-CFE3-0651-13BB4A0B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 y="0"/>
            <a:ext cx="4898394" cy="6858000"/>
          </a:xfrm>
          <a:prstGeom prst="rect">
            <a:avLst/>
          </a:prstGeom>
        </p:spPr>
      </p:pic>
      <p:pic>
        <p:nvPicPr>
          <p:cNvPr id="7" name="Picture 6" descr="A calendar with text and numbers&#10;&#10;Description automatically generated">
            <a:extLst>
              <a:ext uri="{FF2B5EF4-FFF2-40B4-BE49-F238E27FC236}">
                <a16:creationId xmlns:a16="http://schemas.microsoft.com/office/drawing/2014/main" id="{F4CC38ED-5D8A-6E8F-BE41-5A495D71C91E}"/>
              </a:ext>
            </a:extLst>
          </p:cNvPr>
          <p:cNvPicPr>
            <a:picLocks noChangeAspect="1"/>
          </p:cNvPicPr>
          <p:nvPr/>
        </p:nvPicPr>
        <p:blipFill rotWithShape="1">
          <a:blip r:embed="rId4">
            <a:extLst>
              <a:ext uri="{28A0092B-C50C-407E-A947-70E740481C1C}">
                <a14:useLocalDpi xmlns:a14="http://schemas.microsoft.com/office/drawing/2010/main" val="0"/>
              </a:ext>
            </a:extLst>
          </a:blip>
          <a:srcRect b="18576"/>
          <a:stretch/>
        </p:blipFill>
        <p:spPr>
          <a:xfrm>
            <a:off x="5573097" y="0"/>
            <a:ext cx="6016099" cy="6858000"/>
          </a:xfrm>
          <a:prstGeom prst="rect">
            <a:avLst/>
          </a:prstGeom>
        </p:spPr>
      </p:pic>
    </p:spTree>
    <p:extLst>
      <p:ext uri="{BB962C8B-B14F-4D97-AF65-F5344CB8AC3E}">
        <p14:creationId xmlns:p14="http://schemas.microsoft.com/office/powerpoint/2010/main" val="1135962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1F3FD-13D6-7A12-C68C-85C8CD1FC7E1}"/>
              </a:ext>
            </a:extLst>
          </p:cNvPr>
          <p:cNvSpPr txBox="1"/>
          <p:nvPr/>
        </p:nvSpPr>
        <p:spPr>
          <a:xfrm>
            <a:off x="275746" y="675762"/>
            <a:ext cx="9962268" cy="6832640"/>
          </a:xfrm>
          <a:prstGeom prst="rect">
            <a:avLst/>
          </a:prstGeom>
          <a:noFill/>
        </p:spPr>
        <p:txBody>
          <a:bodyPr wrap="square" lIns="91440" tIns="45720" rIns="91440" bIns="45720" rtlCol="0" anchor="t">
            <a:spAutoFit/>
          </a:bodyPr>
          <a:lstStyle/>
          <a:p>
            <a:r>
              <a:rPr lang="is-IS" sz="2400" b="1" dirty="0">
                <a:solidFill>
                  <a:srgbClr val="00B0F0"/>
                </a:solidFill>
                <a:latin typeface="Univers" panose="020B0503020202020204" pitchFamily="34" charset="0"/>
              </a:rPr>
              <a:t>Réttindi barna og Barnasáttmáli Sameinuðu þjóðanna</a:t>
            </a:r>
          </a:p>
          <a:p>
            <a:endParaRPr lang="is-IS" sz="2000" b="1" dirty="0">
              <a:solidFill>
                <a:srgbClr val="00B0F0"/>
              </a:solidFill>
              <a:latin typeface="Univers" panose="020B0503020202020204" pitchFamily="34" charset="0"/>
            </a:endParaRPr>
          </a:p>
          <a:p>
            <a:endParaRPr lang="is-IS" sz="1400" b="1" dirty="0">
              <a:solidFill>
                <a:srgbClr val="00B0F0"/>
              </a:solidFill>
              <a:latin typeface="Univers" panose="020B0503020202020204" pitchFamily="34" charset="0"/>
            </a:endParaRPr>
          </a:p>
          <a:p>
            <a:r>
              <a:rPr lang="is-IS" dirty="0">
                <a:latin typeface="Univers" panose="020B0503020202020204" pitchFamily="34" charset="0"/>
                <a:ea typeface="Calibri"/>
                <a:cs typeface="Calibri"/>
              </a:rPr>
              <a:t>Öll lönd í heiminum (nema Bandaríkin) hafa skrifað undir sáttmála </a:t>
            </a:r>
            <a:r>
              <a:rPr lang="is-IS" b="1" dirty="0">
                <a:latin typeface="Univers" panose="020B0503020202020204" pitchFamily="34" charset="0"/>
                <a:ea typeface="Calibri"/>
                <a:cs typeface="Calibri"/>
              </a:rPr>
              <a:t>sem á að tryggja börnum allt sem þau þurfa til þess að lifa og þroskast vel</a:t>
            </a:r>
            <a:r>
              <a:rPr lang="is-IS" dirty="0">
                <a:latin typeface="Univers" panose="020B0503020202020204" pitchFamily="34" charset="0"/>
                <a:ea typeface="Calibri"/>
                <a:cs typeface="Calibri"/>
              </a:rPr>
              <a:t>. Þessi sáttmáli heitir Barnasáttmálinn. </a:t>
            </a:r>
          </a:p>
          <a:p>
            <a:endParaRPr lang="is-IS" dirty="0">
              <a:latin typeface="Univers" panose="020B0503020202020204" pitchFamily="34" charset="0"/>
              <a:ea typeface="Calibri"/>
              <a:cs typeface="Calibri"/>
            </a:endParaRPr>
          </a:p>
          <a:p>
            <a:r>
              <a:rPr lang="is-IS" dirty="0">
                <a:latin typeface="Univers" panose="020B0503020202020204" pitchFamily="34" charset="0"/>
                <a:ea typeface="Calibri"/>
                <a:cs typeface="Calibri"/>
              </a:rPr>
              <a:t>Barnasáttmálinn felur í sér alþjóðlega viðurkenningu á því að börn þarfnist sérstakrar verndar umfram hina fullorðnu. Hann staðfestir að börn séu sjálfstæðir einstaklingar með fullgild réttindi.</a:t>
            </a:r>
          </a:p>
          <a:p>
            <a:endParaRPr lang="is-IS" dirty="0">
              <a:latin typeface="Univers" panose="020B0503020202020204" pitchFamily="34" charset="0"/>
              <a:ea typeface="Calibri"/>
              <a:cs typeface="Calibri"/>
            </a:endParaRPr>
          </a:p>
          <a:p>
            <a:r>
              <a:rPr lang="is-IS" dirty="0">
                <a:latin typeface="Univers" panose="020B0503020202020204" pitchFamily="34" charset="0"/>
                <a:ea typeface="Calibri"/>
                <a:cs typeface="Calibri"/>
              </a:rPr>
              <a:t>Barnasáttmálinn hefur þrjú þemu. Hann á að tryggja öllum börnum</a:t>
            </a:r>
            <a:r>
              <a:rPr lang="is-IS" b="1" dirty="0">
                <a:latin typeface="Univers" panose="020B0503020202020204" pitchFamily="34" charset="0"/>
                <a:ea typeface="Calibri"/>
                <a:cs typeface="Calibri"/>
              </a:rPr>
              <a:t> umönnun, vernd og þátttöku - tækifæri til þess að hafa áhrif á eigið líf.</a:t>
            </a:r>
          </a:p>
          <a:p>
            <a:endParaRPr lang="is-IS" dirty="0">
              <a:latin typeface="Univers" panose="020B0503020202020204" pitchFamily="34" charset="0"/>
              <a:ea typeface="Calibri"/>
              <a:cs typeface="Calibri"/>
            </a:endParaRPr>
          </a:p>
          <a:p>
            <a:r>
              <a:rPr lang="is-IS" dirty="0">
                <a:latin typeface="Univers" panose="020B0503020202020204" pitchFamily="34" charset="0"/>
                <a:ea typeface="Calibri"/>
                <a:cs typeface="Calibri"/>
              </a:rPr>
              <a:t>Mikilvægt er að muna að </a:t>
            </a:r>
            <a:r>
              <a:rPr lang="is-IS" b="1" dirty="0">
                <a:latin typeface="Univers" panose="020B0503020202020204" pitchFamily="34" charset="0"/>
                <a:ea typeface="Calibri"/>
                <a:cs typeface="Calibri"/>
              </a:rPr>
              <a:t>öll börn eru jafn mikilvæg </a:t>
            </a:r>
            <a:r>
              <a:rPr lang="is-IS" dirty="0">
                <a:latin typeface="Univers" panose="020B0503020202020204" pitchFamily="34" charset="0"/>
                <a:ea typeface="Calibri"/>
                <a:cs typeface="Calibri"/>
              </a:rPr>
              <a:t>og að Barnasáttmálinn á við um hvert einasta barn í heiminum fram til 18 ára aldurs. Einnig er mikilvægt að hafa í huga að börn fæðast með þessi réttindi og geta aldrei misst þau.</a:t>
            </a:r>
          </a:p>
          <a:p>
            <a:endParaRPr lang="is-IS" dirty="0">
              <a:latin typeface="Univers" panose="020B0503020202020204" pitchFamily="34" charset="0"/>
              <a:ea typeface="Calibri"/>
              <a:cs typeface="Calibri"/>
            </a:endParaRPr>
          </a:p>
          <a:p>
            <a:r>
              <a:rPr lang="is-IS" dirty="0">
                <a:latin typeface="Univers" panose="020B0503020202020204" pitchFamily="34" charset="0"/>
                <a:ea typeface="Calibri"/>
                <a:cs typeface="Calibri"/>
              </a:rPr>
              <a:t>Skoðum nokkur dæmi um réttindi barna á næstu glæru.</a:t>
            </a:r>
          </a:p>
          <a:p>
            <a:endParaRPr lang="is-IS" dirty="0">
              <a:latin typeface="Univers" panose="020B0503020202020204" pitchFamily="34" charset="0"/>
            </a:endParaRPr>
          </a:p>
          <a:p>
            <a:endParaRPr lang="is-IS" dirty="0">
              <a:latin typeface="Univers" panose="020B0503020202020204" pitchFamily="34" charset="0"/>
            </a:endParaRPr>
          </a:p>
          <a:p>
            <a:endParaRPr lang="is-IS" sz="1400" dirty="0">
              <a:latin typeface="Univers" panose="020B0503020202020204" pitchFamily="34" charset="0"/>
            </a:endParaRPr>
          </a:p>
          <a:p>
            <a:pPr marL="285750" indent="-285750">
              <a:buFont typeface="Arial" panose="020B0604020202020204" pitchFamily="34" charset="0"/>
              <a:buChar char="•"/>
            </a:pPr>
            <a:endParaRPr lang="is-IS" sz="1400" dirty="0">
              <a:latin typeface="Univers" panose="020B0503020202020204" pitchFamily="34" charset="0"/>
            </a:endParaRPr>
          </a:p>
          <a:p>
            <a:endParaRPr lang="is-IS" sz="1400" dirty="0">
              <a:latin typeface="Univers" panose="020B0503020202020204" pitchFamily="34" charset="0"/>
            </a:endParaRPr>
          </a:p>
          <a:p>
            <a:endParaRPr lang="is-IS" sz="1400" dirty="0">
              <a:latin typeface="Univers" panose="020B0503020202020204" pitchFamily="34" charset="0"/>
            </a:endParaRPr>
          </a:p>
        </p:txBody>
      </p:sp>
      <p:pic>
        <p:nvPicPr>
          <p:cNvPr id="4" name="Picture 3">
            <a:extLst>
              <a:ext uri="{FF2B5EF4-FFF2-40B4-BE49-F238E27FC236}">
                <a16:creationId xmlns:a16="http://schemas.microsoft.com/office/drawing/2014/main" id="{7A0EFAC6-B8FF-4EA6-2A46-C1897EF9CE88}"/>
              </a:ext>
            </a:extLst>
          </p:cNvPr>
          <p:cNvPicPr>
            <a:picLocks noChangeAspect="1"/>
          </p:cNvPicPr>
          <p:nvPr/>
        </p:nvPicPr>
        <p:blipFill>
          <a:blip r:embed="rId3"/>
          <a:srcRect/>
          <a:stretch/>
        </p:blipFill>
        <p:spPr>
          <a:xfrm>
            <a:off x="10672182" y="293"/>
            <a:ext cx="1119835" cy="1119835"/>
          </a:xfrm>
          <a:prstGeom prst="rect">
            <a:avLst/>
          </a:prstGeom>
        </p:spPr>
      </p:pic>
    </p:spTree>
    <p:extLst>
      <p:ext uri="{BB962C8B-B14F-4D97-AF65-F5344CB8AC3E}">
        <p14:creationId xmlns:p14="http://schemas.microsoft.com/office/powerpoint/2010/main" val="436914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686663-9645-4433-9043-5cfd04c0d176">
      <Terms xmlns="http://schemas.microsoft.com/office/infopath/2007/PartnerControls"/>
    </lcf76f155ced4ddcb4097134ff3c332f>
    <TaxCatchAll xmlns="da973424-c925-45cc-bf58-8f8479d02f4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130CB7FCAD884ABFBE6B87A6178E7B" ma:contentTypeVersion="18" ma:contentTypeDescription="Create a new document." ma:contentTypeScope="" ma:versionID="02ed6ac20a4e5886d2039bb6c7dbf7a4">
  <xsd:schema xmlns:xsd="http://www.w3.org/2001/XMLSchema" xmlns:xs="http://www.w3.org/2001/XMLSchema" xmlns:p="http://schemas.microsoft.com/office/2006/metadata/properties" xmlns:ns2="e4686663-9645-4433-9043-5cfd04c0d176" xmlns:ns3="da973424-c925-45cc-bf58-8f8479d02f4e" targetNamespace="http://schemas.microsoft.com/office/2006/metadata/properties" ma:root="true" ma:fieldsID="f2ba2bcdcdcd039c1dbed69e777f83a7" ns2:_="" ns3:_="">
    <xsd:import namespace="e4686663-9645-4433-9043-5cfd04c0d176"/>
    <xsd:import namespace="da973424-c925-45cc-bf58-8f8479d02f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86663-9645-4433-9043-5cfd04c0d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cb5cff-4017-413c-bbf7-26042ff02ff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973424-c925-45cc-bf58-8f8479d02f4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1dcdfd9-9270-4016-bcc5-14103ee6f183}" ma:internalName="TaxCatchAll" ma:showField="CatchAllData" ma:web="da973424-c925-45cc-bf58-8f8479d02f4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1BFAE-50E8-4EA7-A4F0-C90A34237EA4}">
  <ds:schemaRefs>
    <ds:schemaRef ds:uri="e4686663-9645-4433-9043-5cfd04c0d176"/>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schemas.microsoft.com/office/2006/documentManagement/types"/>
    <ds:schemaRef ds:uri="da973424-c925-45cc-bf58-8f8479d02f4e"/>
    <ds:schemaRef ds:uri="http://www.w3.org/XML/1998/namespace"/>
    <ds:schemaRef ds:uri="http://purl.org/dc/dcmitype/"/>
  </ds:schemaRefs>
</ds:datastoreItem>
</file>

<file path=customXml/itemProps2.xml><?xml version="1.0" encoding="utf-8"?>
<ds:datastoreItem xmlns:ds="http://schemas.openxmlformats.org/officeDocument/2006/customXml" ds:itemID="{BE662228-EC91-491F-A9F7-E47AD1E49789}">
  <ds:schemaRefs>
    <ds:schemaRef ds:uri="da973424-c925-45cc-bf58-8f8479d02f4e"/>
    <ds:schemaRef ds:uri="e4686663-9645-4433-9043-5cfd04c0d1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53A981-1C61-4092-A5DD-41303F7D8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3313</Words>
  <Application>Microsoft Office PowerPoint</Application>
  <PresentationFormat>Widescreen</PresentationFormat>
  <Paragraphs>248</Paragraphs>
  <Slides>21</Slides>
  <Notes>21</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Aptos</vt:lpstr>
      <vt:lpstr>Aptos Display</vt:lpstr>
      <vt:lpstr>Arial</vt:lpstr>
      <vt:lpstr>Arial,Sans-Serif</vt:lpstr>
      <vt:lpstr>Calibri</vt:lpstr>
      <vt:lpstr>Courier New</vt:lpstr>
      <vt:lpstr>Symbol</vt:lpstr>
      <vt:lpstr>Univers</vt:lpstr>
      <vt:lpstr>Univers LT Std 55</vt:lpstr>
      <vt:lpstr>Wingdings</vt:lpstr>
      <vt:lpstr>Office Theme</vt:lpstr>
      <vt:lpstr>UNICEF</vt:lpstr>
      <vt:lpstr>PowerPoint Presentation</vt:lpstr>
      <vt:lpstr>PowerPoint Presentation</vt:lpstr>
      <vt:lpstr>PowerPoint Presentation</vt:lpstr>
      <vt:lpstr>PowerPoint Presentation</vt:lpstr>
      <vt:lpstr>PowerPoint Presentation</vt:lpstr>
      <vt:lpstr>Um verkefnið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Sigyn Blöndal</dc:creator>
  <cp:lastModifiedBy>Sigyn Blöndal</cp:lastModifiedBy>
  <cp:revision>90</cp:revision>
  <dcterms:created xsi:type="dcterms:W3CDTF">2024-03-20T14:36:27Z</dcterms:created>
  <dcterms:modified xsi:type="dcterms:W3CDTF">2024-04-16T13:12:41Z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0x01010017130CB7FCAD884ABFBE6B87A6178E7B</vt:lpwstr>
  </property>
  <property fmtid="{D5CDD505-2E9C-101B-9397-08002B2CF9AE}" pid="3" name="MediaServiceImageTags">
    <vt:lpwstr/>
  </property>
  <property fmtid="{D5CDD505-2E9C-101B-9397-08002B2CF9AE}" pid="4" name="_MarkAsFinal">
    <vt:bool>true</vt:bool>
  </property>
</Properties>
</file>