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DE963E7A.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60" r:id="rId5"/>
  </p:sldMasterIdLst>
  <p:notesMasterIdLst>
    <p:notesMasterId r:id="rId26"/>
  </p:notesMasterIdLst>
  <p:sldIdLst>
    <p:sldId id="256" r:id="rId6"/>
    <p:sldId id="276" r:id="rId7"/>
    <p:sldId id="281" r:id="rId8"/>
    <p:sldId id="279" r:id="rId9"/>
    <p:sldId id="257" r:id="rId10"/>
    <p:sldId id="258" r:id="rId11"/>
    <p:sldId id="282" r:id="rId12"/>
    <p:sldId id="272" r:id="rId13"/>
    <p:sldId id="270" r:id="rId14"/>
    <p:sldId id="269" r:id="rId15"/>
    <p:sldId id="271" r:id="rId16"/>
    <p:sldId id="274" r:id="rId17"/>
    <p:sldId id="275" r:id="rId18"/>
    <p:sldId id="267" r:id="rId19"/>
    <p:sldId id="262" r:id="rId20"/>
    <p:sldId id="278" r:id="rId21"/>
    <p:sldId id="280" r:id="rId22"/>
    <p:sldId id="265" r:id="rId23"/>
    <p:sldId id="266" r:id="rId24"/>
    <p:sldId id="277" r:id="rId25"/>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74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A72A63-90F5-A0A3-047B-9E59C076EB0F}" name="Hanna Borg Jónsdóttir" initials="HJ" userId="S::hannaborg@unicef.is::4ad6b1f3-8d29-4858-9ac3-fe289972eb4b" providerId="AD"/>
  <p188:author id="{8B1423BC-B11F-41B9-3BED-9A61418718B4}" name="Sigyn Blöndal" initials="SB" userId="S::sigyn@unicef.is::a25e8dbd-a270-4299-b251-b79f1442ef3e" providerId="AD"/>
  <p188:author id="{FF92EFDC-CDD5-61D7-583F-B505750DF112}" name="Marín Rós Eyjólfsdóttir" initials="MRE" userId="S::marin@unicef.is::97c376a7-58ca-424a-8135-a9c56ba9d3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E95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89F10-5699-5B18-1FB3-04E8D9A6FB19}" v="2" dt="2024-04-15T14:35:19.369"/>
    <p1510:client id="{58A35490-BE1E-4346-BB97-74E44ECC4B2F}" v="3" dt="2024-04-16T13:10:10.323"/>
    <p1510:client id="{982FA6BC-00FD-2942-F10D-247AE0040127}" v="4" dt="2024-04-16T11:24:49.230"/>
    <p1510:client id="{CC43835C-4E6C-7BFA-C03B-C499673D8918}" v="2" dt="2024-04-16T12:53:03.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6"/>
    <p:restoredTop sz="94740"/>
  </p:normalViewPr>
  <p:slideViewPr>
    <p:cSldViewPr snapToGrid="0">
      <p:cViewPr varScale="1">
        <p:scale>
          <a:sx n="118" d="100"/>
          <a:sy n="118" d="100"/>
        </p:scale>
        <p:origin x="346" y="91"/>
      </p:cViewPr>
      <p:guideLst>
        <p:guide orient="horz" pos="4128"/>
        <p:guide pos="74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yn Blöndal" userId="S::sigyn@unicef.is::a25e8dbd-a270-4299-b251-b79f1442ef3e" providerId="AD" clId="Web-{CC43835C-4E6C-7BFA-C03B-C499673D8918}"/>
    <pc:docChg chg="modSld">
      <pc:chgData name="Sigyn Blöndal" userId="S::sigyn@unicef.is::a25e8dbd-a270-4299-b251-b79f1442ef3e" providerId="AD" clId="Web-{CC43835C-4E6C-7BFA-C03B-C499673D8918}" dt="2024-04-16T12:53:03.102" v="1"/>
      <pc:docMkLst>
        <pc:docMk/>
      </pc:docMkLst>
      <pc:sldChg chg="delSp">
        <pc:chgData name="Sigyn Blöndal" userId="S::sigyn@unicef.is::a25e8dbd-a270-4299-b251-b79f1442ef3e" providerId="AD" clId="Web-{CC43835C-4E6C-7BFA-C03B-C499673D8918}" dt="2024-04-16T12:53:03.102" v="1"/>
        <pc:sldMkLst>
          <pc:docMk/>
          <pc:sldMk cId="1983413008" sldId="256"/>
        </pc:sldMkLst>
        <pc:spChg chg="del">
          <ac:chgData name="Sigyn Blöndal" userId="S::sigyn@unicef.is::a25e8dbd-a270-4299-b251-b79f1442ef3e" providerId="AD" clId="Web-{CC43835C-4E6C-7BFA-C03B-C499673D8918}" dt="2024-04-16T12:53:03.102" v="1"/>
          <ac:spMkLst>
            <pc:docMk/>
            <pc:sldMk cId="1983413008" sldId="256"/>
            <ac:spMk id="2" creationId="{F151FB53-7D69-69DF-4F4C-34558874CE2A}"/>
          </ac:spMkLst>
        </pc:spChg>
        <pc:spChg chg="del">
          <ac:chgData name="Sigyn Blöndal" userId="S::sigyn@unicef.is::a25e8dbd-a270-4299-b251-b79f1442ef3e" providerId="AD" clId="Web-{CC43835C-4E6C-7BFA-C03B-C499673D8918}" dt="2024-04-16T12:52:59.883" v="0"/>
          <ac:spMkLst>
            <pc:docMk/>
            <pc:sldMk cId="1983413008" sldId="256"/>
            <ac:spMk id="3" creationId="{6418918F-CBBC-9B5C-9307-A85D910B125B}"/>
          </ac:spMkLst>
        </pc:spChg>
      </pc:sldChg>
    </pc:docChg>
  </pc:docChgLst>
  <pc:docChgLst>
    <pc:chgData name="Sigyn Blöndal" userId="S::sigyn@unicef.is::a25e8dbd-a270-4299-b251-b79f1442ef3e" providerId="AD" clId="Web-{56F89F10-5699-5B18-1FB3-04E8D9A6FB19}"/>
    <pc:docChg chg="modSld">
      <pc:chgData name="Sigyn Blöndal" userId="S::sigyn@unicef.is::a25e8dbd-a270-4299-b251-b79f1442ef3e" providerId="AD" clId="Web-{56F89F10-5699-5B18-1FB3-04E8D9A6FB19}" dt="2024-04-15T14:35:19.369" v="1" actId="1076"/>
      <pc:docMkLst>
        <pc:docMk/>
      </pc:docMkLst>
      <pc:sldChg chg="modSp">
        <pc:chgData name="Sigyn Blöndal" userId="S::sigyn@unicef.is::a25e8dbd-a270-4299-b251-b79f1442ef3e" providerId="AD" clId="Web-{56F89F10-5699-5B18-1FB3-04E8D9A6FB19}" dt="2024-04-15T14:35:19.369" v="1" actId="1076"/>
        <pc:sldMkLst>
          <pc:docMk/>
          <pc:sldMk cId="1983413008" sldId="256"/>
        </pc:sldMkLst>
        <pc:spChg chg="mod">
          <ac:chgData name="Sigyn Blöndal" userId="S::sigyn@unicef.is::a25e8dbd-a270-4299-b251-b79f1442ef3e" providerId="AD" clId="Web-{56F89F10-5699-5B18-1FB3-04E8D9A6FB19}" dt="2024-04-15T14:35:19.369" v="1" actId="1076"/>
          <ac:spMkLst>
            <pc:docMk/>
            <pc:sldMk cId="1983413008" sldId="256"/>
            <ac:spMk id="6" creationId="{873C176D-21BB-358A-AE34-15B11B0F4C76}"/>
          </ac:spMkLst>
        </pc:spChg>
        <pc:picChg chg="mod">
          <ac:chgData name="Sigyn Blöndal" userId="S::sigyn@unicef.is::a25e8dbd-a270-4299-b251-b79f1442ef3e" providerId="AD" clId="Web-{56F89F10-5699-5B18-1FB3-04E8D9A6FB19}" dt="2024-04-15T14:35:16.025" v="0" actId="14100"/>
          <ac:picMkLst>
            <pc:docMk/>
            <pc:sldMk cId="1983413008" sldId="256"/>
            <ac:picMk id="8" creationId="{F6311A57-A90B-32CC-704B-80792028666E}"/>
          </ac:picMkLst>
        </pc:picChg>
      </pc:sldChg>
    </pc:docChg>
  </pc:docChgLst>
  <pc:docChgLst>
    <pc:chgData name="Eva Bjarnadóttir" userId="S::evab@unicef.is::857169d0-944b-4702-9363-c7d5516406e7" providerId="AD" clId="Web-{982FA6BC-00FD-2942-F10D-247AE0040127}"/>
    <pc:docChg chg="modSld">
      <pc:chgData name="Eva Bjarnadóttir" userId="S::evab@unicef.is::857169d0-944b-4702-9363-c7d5516406e7" providerId="AD" clId="Web-{982FA6BC-00FD-2942-F10D-247AE0040127}" dt="2024-04-16T11:53:29.774" v="56"/>
      <pc:docMkLst>
        <pc:docMk/>
      </pc:docMkLst>
      <pc:sldChg chg="modNotes">
        <pc:chgData name="Eva Bjarnadóttir" userId="S::evab@unicef.is::857169d0-944b-4702-9363-c7d5516406e7" providerId="AD" clId="Web-{982FA6BC-00FD-2942-F10D-247AE0040127}" dt="2024-04-16T11:53:29.774" v="56"/>
        <pc:sldMkLst>
          <pc:docMk/>
          <pc:sldMk cId="1135962532" sldId="271"/>
        </pc:sldMkLst>
      </pc:sldChg>
      <pc:sldChg chg="modSp">
        <pc:chgData name="Eva Bjarnadóttir" userId="S::evab@unicef.is::857169d0-944b-4702-9363-c7d5516406e7" providerId="AD" clId="Web-{982FA6BC-00FD-2942-F10D-247AE0040127}" dt="2024-04-16T11:24:44.980" v="0" actId="20577"/>
        <pc:sldMkLst>
          <pc:docMk/>
          <pc:sldMk cId="2797609292" sldId="279"/>
        </pc:sldMkLst>
        <pc:spChg chg="mod">
          <ac:chgData name="Eva Bjarnadóttir" userId="S::evab@unicef.is::857169d0-944b-4702-9363-c7d5516406e7" providerId="AD" clId="Web-{982FA6BC-00FD-2942-F10D-247AE0040127}" dt="2024-04-16T11:24:44.980" v="0" actId="20577"/>
          <ac:spMkLst>
            <pc:docMk/>
            <pc:sldMk cId="2797609292" sldId="279"/>
            <ac:spMk id="3" creationId="{6C10A08D-5CE6-2C5C-7BB6-3F1563BB311A}"/>
          </ac:spMkLst>
        </pc:spChg>
      </pc:sldChg>
    </pc:docChg>
  </pc:docChgLst>
  <pc:docChgLst>
    <pc:chgData name="Sigyn Blöndal" userId="S::sigyn@unicef.is::a25e8dbd-a270-4299-b251-b79f1442ef3e" providerId="AD" clId="Web-{EFA9B287-7E26-AD66-9625-23928236F851}"/>
    <pc:docChg chg="modSld">
      <pc:chgData name="Sigyn Blöndal" userId="S::sigyn@unicef.is::a25e8dbd-a270-4299-b251-b79f1442ef3e" providerId="AD" clId="Web-{EFA9B287-7E26-AD66-9625-23928236F851}" dt="2024-04-12T10:32:58.547" v="9" actId="20577"/>
      <pc:docMkLst>
        <pc:docMk/>
      </pc:docMkLst>
      <pc:sldChg chg="modSp">
        <pc:chgData name="Sigyn Blöndal" userId="S::sigyn@unicef.is::a25e8dbd-a270-4299-b251-b79f1442ef3e" providerId="AD" clId="Web-{EFA9B287-7E26-AD66-9625-23928236F851}" dt="2024-04-12T10:32:58.547" v="9" actId="20577"/>
        <pc:sldMkLst>
          <pc:docMk/>
          <pc:sldMk cId="401515408" sldId="282"/>
        </pc:sldMkLst>
        <pc:spChg chg="mod">
          <ac:chgData name="Sigyn Blöndal" userId="S::sigyn@unicef.is::a25e8dbd-a270-4299-b251-b79f1442ef3e" providerId="AD" clId="Web-{EFA9B287-7E26-AD66-9625-23928236F851}" dt="2024-04-12T10:32:29.843" v="2" actId="20577"/>
          <ac:spMkLst>
            <pc:docMk/>
            <pc:sldMk cId="401515408" sldId="282"/>
            <ac:spMk id="11" creationId="{9618C096-F5EF-0FA5-B8D9-4CCB7DB3A95C}"/>
          </ac:spMkLst>
        </pc:spChg>
        <pc:spChg chg="mod">
          <ac:chgData name="Sigyn Blöndal" userId="S::sigyn@unicef.is::a25e8dbd-a270-4299-b251-b79f1442ef3e" providerId="AD" clId="Web-{EFA9B287-7E26-AD66-9625-23928236F851}" dt="2024-04-12T10:32:35.453" v="4" actId="20577"/>
          <ac:spMkLst>
            <pc:docMk/>
            <pc:sldMk cId="401515408" sldId="282"/>
            <ac:spMk id="16" creationId="{E7659C39-F4F6-9595-7826-EF78F238168B}"/>
          </ac:spMkLst>
        </pc:spChg>
        <pc:spChg chg="mod">
          <ac:chgData name="Sigyn Blöndal" userId="S::sigyn@unicef.is::a25e8dbd-a270-4299-b251-b79f1442ef3e" providerId="AD" clId="Web-{EFA9B287-7E26-AD66-9625-23928236F851}" dt="2024-04-12T10:32:58.547" v="9" actId="20577"/>
          <ac:spMkLst>
            <pc:docMk/>
            <pc:sldMk cId="401515408" sldId="282"/>
            <ac:spMk id="18" creationId="{0DDAC037-2E70-01D9-A808-C2E0234B7055}"/>
          </ac:spMkLst>
        </pc:spChg>
        <pc:spChg chg="mod">
          <ac:chgData name="Sigyn Blöndal" userId="S::sigyn@unicef.is::a25e8dbd-a270-4299-b251-b79f1442ef3e" providerId="AD" clId="Web-{EFA9B287-7E26-AD66-9625-23928236F851}" dt="2024-04-12T10:32:47.094" v="6" actId="20577"/>
          <ac:spMkLst>
            <pc:docMk/>
            <pc:sldMk cId="401515408" sldId="282"/>
            <ac:spMk id="20" creationId="{CBDABEAB-3F74-B8BA-94CF-F70979C40290}"/>
          </ac:spMkLst>
        </pc:spChg>
      </pc:sldChg>
    </pc:docChg>
  </pc:docChgLst>
  <pc:docChgLst>
    <pc:chgData name="Sigyn Blöndal" userId="S::sigyn@unicef.is::a25e8dbd-a270-4299-b251-b79f1442ef3e" providerId="AD" clId="Web-{AA154E90-B366-DFD5-6245-69F3485DF578}"/>
    <pc:docChg chg="modSld">
      <pc:chgData name="Sigyn Blöndal" userId="S::sigyn@unicef.is::a25e8dbd-a270-4299-b251-b79f1442ef3e" providerId="AD" clId="Web-{AA154E90-B366-DFD5-6245-69F3485DF578}" dt="2024-04-15T09:45:18.642" v="380" actId="1076"/>
      <pc:docMkLst>
        <pc:docMk/>
      </pc:docMkLst>
      <pc:sldChg chg="modSp modCm">
        <pc:chgData name="Sigyn Blöndal" userId="S::sigyn@unicef.is::a25e8dbd-a270-4299-b251-b79f1442ef3e" providerId="AD" clId="Web-{AA154E90-B366-DFD5-6245-69F3485DF578}" dt="2024-04-15T09:37:55.108" v="8" actId="20577"/>
        <pc:sldMkLst>
          <pc:docMk/>
          <pc:sldMk cId="3734388346" sldId="257"/>
        </pc:sldMkLst>
        <pc:spChg chg="mod">
          <ac:chgData name="Sigyn Blöndal" userId="S::sigyn@unicef.is::a25e8dbd-a270-4299-b251-b79f1442ef3e" providerId="AD" clId="Web-{AA154E90-B366-DFD5-6245-69F3485DF578}" dt="2024-04-15T09:37:55.108" v="8" actId="20577"/>
          <ac:spMkLst>
            <pc:docMk/>
            <pc:sldMk cId="3734388346" sldId="257"/>
            <ac:spMk id="8" creationId="{F6B56D00-3111-B32B-BC3B-94548DC03CE7}"/>
          </ac:spMkLst>
        </pc:spChg>
        <pc:extLst>
          <p:ext xmlns:p="http://schemas.openxmlformats.org/presentationml/2006/main" uri="{D6D511B9-2390-475A-947B-AFAB55BFBCF1}">
            <pc226:cmChg xmlns:pc226="http://schemas.microsoft.com/office/powerpoint/2022/06/main/command" chg="mod">
              <pc226:chgData name="Sigyn Blöndal" userId="S::sigyn@unicef.is::a25e8dbd-a270-4299-b251-b79f1442ef3e" providerId="AD" clId="Web-{AA154E90-B366-DFD5-6245-69F3485DF578}" dt="2024-04-15T09:37:50.795" v="7" actId="20577"/>
              <pc2:cmMkLst xmlns:pc2="http://schemas.microsoft.com/office/powerpoint/2019/9/main/command">
                <pc:docMk/>
                <pc:sldMk cId="3734388346" sldId="257"/>
                <pc2:cmMk id="{CF4DED19-8725-4CA6-86BE-52D657B00E2F}"/>
              </pc2:cmMkLst>
            </pc226:cmChg>
            <pc226:cmChg xmlns:pc226="http://schemas.microsoft.com/office/powerpoint/2022/06/main/command" chg="mod">
              <pc226:chgData name="Sigyn Blöndal" userId="S::sigyn@unicef.is::a25e8dbd-a270-4299-b251-b79f1442ef3e" providerId="AD" clId="Web-{AA154E90-B366-DFD5-6245-69F3485DF578}" dt="2024-04-15T09:37:50.795" v="7" actId="20577"/>
              <pc2:cmMkLst xmlns:pc2="http://schemas.microsoft.com/office/powerpoint/2019/9/main/command">
                <pc:docMk/>
                <pc:sldMk cId="3734388346" sldId="257"/>
                <pc2:cmMk id="{14363383-2C01-4FF9-BF38-E9DB9870CBF8}"/>
              </pc2:cmMkLst>
            </pc226:cmChg>
            <pc226:cmChg xmlns:pc226="http://schemas.microsoft.com/office/powerpoint/2022/06/main/command" chg="mod">
              <pc226:chgData name="Sigyn Blöndal" userId="S::sigyn@unicef.is::a25e8dbd-a270-4299-b251-b79f1442ef3e" providerId="AD" clId="Web-{AA154E90-B366-DFD5-6245-69F3485DF578}" dt="2024-04-15T09:37:50.795" v="7" actId="20577"/>
              <pc2:cmMkLst xmlns:pc2="http://schemas.microsoft.com/office/powerpoint/2019/9/main/command">
                <pc:docMk/>
                <pc:sldMk cId="3734388346" sldId="257"/>
                <pc2:cmMk id="{57B87AA2-8E7C-46E4-AD3D-71DD6F55BBF8}"/>
              </pc2:cmMkLst>
            </pc226:cmChg>
          </p:ext>
        </pc:extLst>
      </pc:sldChg>
      <pc:sldChg chg="modSp">
        <pc:chgData name="Sigyn Blöndal" userId="S::sigyn@unicef.is::a25e8dbd-a270-4299-b251-b79f1442ef3e" providerId="AD" clId="Web-{AA154E90-B366-DFD5-6245-69F3485DF578}" dt="2024-04-15T09:38:25.672" v="10" actId="14100"/>
        <pc:sldMkLst>
          <pc:docMk/>
          <pc:sldMk cId="4036197791" sldId="258"/>
        </pc:sldMkLst>
        <pc:picChg chg="mod">
          <ac:chgData name="Sigyn Blöndal" userId="S::sigyn@unicef.is::a25e8dbd-a270-4299-b251-b79f1442ef3e" providerId="AD" clId="Web-{AA154E90-B366-DFD5-6245-69F3485DF578}" dt="2024-04-15T09:38:25.672" v="10" actId="14100"/>
          <ac:picMkLst>
            <pc:docMk/>
            <pc:sldMk cId="4036197791" sldId="258"/>
            <ac:picMk id="8" creationId="{03972EF1-5265-04D2-F36F-BF544F000C8C}"/>
          </ac:picMkLst>
        </pc:picChg>
      </pc:sldChg>
      <pc:sldChg chg="modNotes">
        <pc:chgData name="Sigyn Blöndal" userId="S::sigyn@unicef.is::a25e8dbd-a270-4299-b251-b79f1442ef3e" providerId="AD" clId="Web-{AA154E90-B366-DFD5-6245-69F3485DF578}" dt="2024-04-15T09:39:48.316" v="12"/>
        <pc:sldMkLst>
          <pc:docMk/>
          <pc:sldMk cId="1135962532" sldId="271"/>
        </pc:sldMkLst>
      </pc:sldChg>
      <pc:sldChg chg="modNotes">
        <pc:chgData name="Sigyn Blöndal" userId="S::sigyn@unicef.is::a25e8dbd-a270-4299-b251-b79f1442ef3e" providerId="AD" clId="Web-{AA154E90-B366-DFD5-6245-69F3485DF578}" dt="2024-04-15T09:42:14.806" v="285"/>
        <pc:sldMkLst>
          <pc:docMk/>
          <pc:sldMk cId="1755621131" sldId="275"/>
        </pc:sldMkLst>
      </pc:sldChg>
      <pc:sldChg chg="modSp">
        <pc:chgData name="Sigyn Blöndal" userId="S::sigyn@unicef.is::a25e8dbd-a270-4299-b251-b79f1442ef3e" providerId="AD" clId="Web-{AA154E90-B366-DFD5-6245-69F3485DF578}" dt="2024-04-15T09:45:18.642" v="380" actId="1076"/>
        <pc:sldMkLst>
          <pc:docMk/>
          <pc:sldMk cId="2542757981" sldId="277"/>
        </pc:sldMkLst>
        <pc:spChg chg="mod">
          <ac:chgData name="Sigyn Blöndal" userId="S::sigyn@unicef.is::a25e8dbd-a270-4299-b251-b79f1442ef3e" providerId="AD" clId="Web-{AA154E90-B366-DFD5-6245-69F3485DF578}" dt="2024-04-15T09:45:18.642" v="380" actId="1076"/>
          <ac:spMkLst>
            <pc:docMk/>
            <pc:sldMk cId="2542757981" sldId="277"/>
            <ac:spMk id="9" creationId="{87033553-5429-9B22-6554-DE07027D1BDD}"/>
          </ac:spMkLst>
        </pc:spChg>
      </pc:sldChg>
      <pc:sldChg chg="modSp">
        <pc:chgData name="Sigyn Blöndal" userId="S::sigyn@unicef.is::a25e8dbd-a270-4299-b251-b79f1442ef3e" providerId="AD" clId="Web-{AA154E90-B366-DFD5-6245-69F3485DF578}" dt="2024-04-15T09:36:37.277" v="1" actId="20577"/>
        <pc:sldMkLst>
          <pc:docMk/>
          <pc:sldMk cId="2797609292" sldId="279"/>
        </pc:sldMkLst>
        <pc:spChg chg="mod">
          <ac:chgData name="Sigyn Blöndal" userId="S::sigyn@unicef.is::a25e8dbd-a270-4299-b251-b79f1442ef3e" providerId="AD" clId="Web-{AA154E90-B366-DFD5-6245-69F3485DF578}" dt="2024-04-15T09:36:37.277" v="1" actId="20577"/>
          <ac:spMkLst>
            <pc:docMk/>
            <pc:sldMk cId="2797609292" sldId="279"/>
            <ac:spMk id="3" creationId="{6C10A08D-5CE6-2C5C-7BB6-3F1563BB311A}"/>
          </ac:spMkLst>
        </pc:spChg>
      </pc:sldChg>
      <pc:sldChg chg="modSp">
        <pc:chgData name="Sigyn Blöndal" userId="S::sigyn@unicef.is::a25e8dbd-a270-4299-b251-b79f1442ef3e" providerId="AD" clId="Web-{AA154E90-B366-DFD5-6245-69F3485DF578}" dt="2024-04-15T09:43:38.169" v="375" actId="20577"/>
        <pc:sldMkLst>
          <pc:docMk/>
          <pc:sldMk cId="4183504131" sldId="280"/>
        </pc:sldMkLst>
        <pc:spChg chg="mod">
          <ac:chgData name="Sigyn Blöndal" userId="S::sigyn@unicef.is::a25e8dbd-a270-4299-b251-b79f1442ef3e" providerId="AD" clId="Web-{AA154E90-B366-DFD5-6245-69F3485DF578}" dt="2024-04-15T09:43:38.169" v="375" actId="20577"/>
          <ac:spMkLst>
            <pc:docMk/>
            <pc:sldMk cId="4183504131" sldId="280"/>
            <ac:spMk id="4" creationId="{5164DAEC-375E-728F-09AE-3D8E3EB506F9}"/>
          </ac:spMkLst>
        </pc:spChg>
      </pc:sldChg>
    </pc:docChg>
  </pc:docChgLst>
</pc:chgInfo>
</file>

<file path=ppt/comments/modernComment_101_DE963E7A.xml><?xml version="1.0" encoding="utf-8"?>
<p188:cmLst xmlns:a="http://schemas.openxmlformats.org/drawingml/2006/main" xmlns:r="http://schemas.openxmlformats.org/officeDocument/2006/relationships" xmlns:p188="http://schemas.microsoft.com/office/powerpoint/2018/8/main">
  <p188:cm id="{57B87AA2-8E7C-46E4-AD3D-71DD6F55BBF8}" authorId="{D0A72A63-90F5-A0A3-047B-9E59C076EB0F}" status="resolved" created="2024-03-21T16:09:25.936" complete="100000">
    <ac:txMkLst xmlns:ac="http://schemas.microsoft.com/office/drawing/2013/main/command">
      <pc:docMk xmlns:pc="http://schemas.microsoft.com/office/powerpoint/2013/main/command"/>
      <pc:sldMk xmlns:pc="http://schemas.microsoft.com/office/powerpoint/2013/main/command" cId="3734388346" sldId="257"/>
      <ac:spMk id="8" creationId="{F6B56D00-3111-B32B-BC3B-94548DC03CE7}"/>
      <ac:txMk cp="264">
        <ac:context len="940" hash="1393515143"/>
      </ac:txMk>
    </ac:txMkLst>
    <p188:pos x="3459078" y="1624263"/>
    <p188:txBody>
      <a:bodyPr/>
      <a:lstStyle/>
      <a:p>
        <a:r>
          <a:rPr lang="en-US"/>
          <a:t>réttindi barna</a:t>
        </a:r>
      </a:p>
    </p188:txBody>
    <p188:extLst>
      <p:ext xmlns:p="http://schemas.openxmlformats.org/presentationml/2006/main" uri="{57CB4572-C831-44C2-8A1C-0ADB6CCDFE69}">
        <p223:reactions xmlns:p223="http://schemas.microsoft.com/office/powerpoint/2022/03/main">
          <p223:rxn type="👍">
            <p223:instance time="2024-03-22T09:17:06.850" authorId="{8B1423BC-B11F-41B9-3BED-9A61418718B4}"/>
          </p223:rxn>
        </p223:reactions>
      </p:ext>
    </p188:extLst>
  </p188:cm>
  <p188:cm id="{14363383-2C01-4FF9-BF38-E9DB9870CBF8}" authorId="{D0A72A63-90F5-A0A3-047B-9E59C076EB0F}" status="resolved" created="2024-03-21T16:10:04.953" complete="100000">
    <ac:txMkLst xmlns:ac="http://schemas.microsoft.com/office/drawing/2013/main/command">
      <pc:docMk xmlns:pc="http://schemas.microsoft.com/office/powerpoint/2013/main/command"/>
      <pc:sldMk xmlns:pc="http://schemas.microsoft.com/office/powerpoint/2013/main/command" cId="3734388346" sldId="257"/>
      <ac:spMk id="8" creationId="{F6B56D00-3111-B32B-BC3B-94548DC03CE7}"/>
      <ac:txMk cp="351">
        <ac:context len="940" hash="1393515143"/>
      </ac:txMk>
    </ac:txMkLst>
    <p188:pos x="3699710" y="2887578"/>
    <p188:txBody>
      <a:bodyPr/>
      <a:lstStyle/>
      <a:p>
        <a:r>
          <a:rPr lang="en-US"/>
          <a:t>við fullorðna fólkið</a:t>
        </a:r>
      </a:p>
    </p188:txBody>
    <p188:extLst>
      <p:ext xmlns:p="http://schemas.openxmlformats.org/presentationml/2006/main" uri="{57CB4572-C831-44C2-8A1C-0ADB6CCDFE69}">
        <p223:reactions xmlns:p223="http://schemas.microsoft.com/office/powerpoint/2022/03/main">
          <p223:rxn type="👍">
            <p223:instance time="2024-03-22T09:17:06.288" authorId="{8B1423BC-B11F-41B9-3BED-9A61418718B4}"/>
          </p223:rxn>
        </p223:reactions>
      </p:ext>
    </p188:extLst>
  </p188:cm>
  <p188:cm id="{CF4DED19-8725-4CA6-86BE-52D657B00E2F}" authorId="{D0A72A63-90F5-A0A3-047B-9E59C076EB0F}" status="resolved" created="2024-03-21T16:10:24.344" complete="100000">
    <ac:txMkLst xmlns:ac="http://schemas.microsoft.com/office/drawing/2013/main/command">
      <pc:docMk xmlns:pc="http://schemas.microsoft.com/office/powerpoint/2013/main/command"/>
      <pc:sldMk xmlns:pc="http://schemas.microsoft.com/office/powerpoint/2013/main/command" cId="3734388346" sldId="257"/>
      <ac:spMk id="8" creationId="{F6B56D00-3111-B32B-BC3B-94548DC03CE7}"/>
      <ac:txMk cp="816">
        <ac:context len="940" hash="1393515143"/>
      </ac:txMk>
    </ac:txMkLst>
    <p188:pos x="5835315" y="3970421"/>
    <p188:txBody>
      <a:bodyPr/>
      <a:lstStyle/>
      <a:p>
        <a:r>
          <a:rPr lang="en-US"/>
          <a:t>þau geri</a:t>
        </a:r>
      </a:p>
    </p188:txBody>
    <p188:extLst>
      <p:ext xmlns:p="http://schemas.openxmlformats.org/presentationml/2006/main" uri="{57CB4572-C831-44C2-8A1C-0ADB6CCDFE69}">
        <p223:reactions xmlns:p223="http://schemas.microsoft.com/office/powerpoint/2022/03/main">
          <p223:rxn type="👍">
            <p223:instance time="2024-03-22T09:17:05.328" authorId="{8B1423BC-B11F-41B9-3BED-9A61418718B4}"/>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9T14:52:36.559"/>
    </inkml:context>
    <inkml:brush xml:id="br0">
      <inkml:brushProperty name="width" value="0.3" units="cm"/>
      <inkml:brushProperty name="height" value="0.6" units="cm"/>
      <inkml:brushProperty name="color" value="#FDD600"/>
      <inkml:brushProperty name="tip" value="rectangle"/>
      <inkml:brushProperty name="rasterOp" value="maskPen"/>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3100A-B56D-4ABF-AE9F-91A418A1B557}" type="datetimeFigureOut">
              <a:rPr lang="is-IS" smtClean="0"/>
              <a:t>16.4.2024</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CCF95-B760-4383-AFD8-A595AEB9A055}" type="slidenum">
              <a:rPr lang="is-IS" smtClean="0"/>
              <a:t>‹#›</a:t>
            </a:fld>
            <a:endParaRPr lang="is-IS"/>
          </a:p>
        </p:txBody>
      </p:sp>
    </p:spTree>
    <p:extLst>
      <p:ext uri="{BB962C8B-B14F-4D97-AF65-F5344CB8AC3E}">
        <p14:creationId xmlns:p14="http://schemas.microsoft.com/office/powerpoint/2010/main" val="223320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arnasattmali.i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CCF95-B760-4383-AFD8-A595AEB9A055}" type="slidenum">
              <a:rPr lang="is-IS" smtClean="0"/>
              <a:t>2</a:t>
            </a:fld>
            <a:endParaRPr lang="is-IS"/>
          </a:p>
        </p:txBody>
      </p:sp>
    </p:spTree>
    <p:extLst>
      <p:ext uri="{BB962C8B-B14F-4D97-AF65-F5344CB8AC3E}">
        <p14:creationId xmlns:p14="http://schemas.microsoft.com/office/powerpoint/2010/main" val="4245165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14</a:t>
            </a:fld>
            <a:endParaRPr lang="is-IS"/>
          </a:p>
        </p:txBody>
      </p:sp>
    </p:spTree>
    <p:extLst>
      <p:ext uri="{BB962C8B-B14F-4D97-AF65-F5344CB8AC3E}">
        <p14:creationId xmlns:p14="http://schemas.microsoft.com/office/powerpoint/2010/main" val="2296889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16</a:t>
            </a:fld>
            <a:endParaRPr lang="is-IS"/>
          </a:p>
        </p:txBody>
      </p:sp>
    </p:spTree>
    <p:extLst>
      <p:ext uri="{BB962C8B-B14F-4D97-AF65-F5344CB8AC3E}">
        <p14:creationId xmlns:p14="http://schemas.microsoft.com/office/powerpoint/2010/main" val="38358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Svarlykill fyrir kennara</a:t>
            </a:r>
          </a:p>
        </p:txBody>
      </p:sp>
      <p:sp>
        <p:nvSpPr>
          <p:cNvPr id="4" name="Slide Number Placeholder 3"/>
          <p:cNvSpPr>
            <a:spLocks noGrp="1"/>
          </p:cNvSpPr>
          <p:nvPr>
            <p:ph type="sldNum" sz="quarter" idx="5"/>
          </p:nvPr>
        </p:nvSpPr>
        <p:spPr/>
        <p:txBody>
          <a:bodyPr/>
          <a:lstStyle/>
          <a:p>
            <a:fld id="{682CCF95-B760-4383-AFD8-A595AEB9A055}" type="slidenum">
              <a:rPr lang="is-IS" smtClean="0"/>
              <a:t>17</a:t>
            </a:fld>
            <a:endParaRPr lang="is-IS"/>
          </a:p>
        </p:txBody>
      </p:sp>
    </p:spTree>
    <p:extLst>
      <p:ext uri="{BB962C8B-B14F-4D97-AF65-F5344CB8AC3E}">
        <p14:creationId xmlns:p14="http://schemas.microsoft.com/office/powerpoint/2010/main" val="128235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ea typeface="Calibri"/>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5</a:t>
            </a:fld>
            <a:endParaRPr lang="en-US"/>
          </a:p>
        </p:txBody>
      </p:sp>
    </p:spTree>
    <p:extLst>
      <p:ext uri="{BB962C8B-B14F-4D97-AF65-F5344CB8AC3E}">
        <p14:creationId xmlns:p14="http://schemas.microsoft.com/office/powerpoint/2010/main" val="190214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348EB-454C-7D9E-171F-D02D7E164153}"/>
              </a:ext>
            </a:extLst>
          </p:cNvPr>
          <p:cNvSpPr>
            <a:spLocks noGrp="1"/>
          </p:cNvSpPr>
          <p:nvPr>
            <p:ph type="body" idx="1"/>
          </p:nvPr>
        </p:nvSpPr>
        <p:spPr/>
        <p:txBody>
          <a:bodyPr/>
          <a:lstStyle/>
          <a:p>
            <a:endParaRPr lang="en-US">
              <a:ea typeface="Calibri"/>
              <a:cs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348EB-454C-7D9E-171F-D02D7E164153}"/>
              </a:ext>
            </a:extLst>
          </p:cNvPr>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208630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8</a:t>
            </a:fld>
            <a:endParaRPr lang="is-IS"/>
          </a:p>
        </p:txBody>
      </p:sp>
    </p:spTree>
    <p:extLst>
      <p:ext uri="{BB962C8B-B14F-4D97-AF65-F5344CB8AC3E}">
        <p14:creationId xmlns:p14="http://schemas.microsoft.com/office/powerpoint/2010/main" val="380734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2400" b="1" dirty="0">
                <a:solidFill>
                  <a:srgbClr val="00B0F0"/>
                </a:solidFill>
                <a:latin typeface="Univers"/>
              </a:rPr>
              <a:t>Heimsmarkmið Sameinuðu þjóðanna um sjálfbæra þróun</a:t>
            </a:r>
            <a:endParaRPr lang="is-IS" sz="2400" b="1" dirty="0">
              <a:solidFill>
                <a:srgbClr val="00B0F0"/>
              </a:solidFill>
              <a:latin typeface="Univers" panose="020B0503020202020204" pitchFamily="34" charset="0"/>
            </a:endParaRPr>
          </a:p>
          <a:p>
            <a:pPr marL="285750" indent="-285750">
              <a:lnSpc>
                <a:spcPct val="150000"/>
              </a:lnSpc>
              <a:buFont typeface="Arial"/>
              <a:buChar char="•"/>
            </a:pPr>
            <a:r>
              <a:rPr lang="en-US" sz="2300" dirty="0" err="1">
                <a:latin typeface="Calibri"/>
                <a:ea typeface="Calibri"/>
                <a:cs typeface="Calibri"/>
              </a:rPr>
              <a:t>Samþykkt</a:t>
            </a:r>
            <a:r>
              <a:rPr lang="en-US" sz="2300" dirty="0">
                <a:latin typeface="Calibri"/>
                <a:ea typeface="Calibri"/>
                <a:cs typeface="Calibri"/>
              </a:rPr>
              <a:t> </a:t>
            </a:r>
            <a:r>
              <a:rPr lang="en-US" sz="2300" dirty="0" err="1">
                <a:latin typeface="Calibri"/>
                <a:ea typeface="Calibri"/>
                <a:cs typeface="Calibri"/>
              </a:rPr>
              <a:t>af</a:t>
            </a:r>
            <a:r>
              <a:rPr lang="en-US" sz="2300" dirty="0">
                <a:latin typeface="Calibri"/>
                <a:ea typeface="Calibri"/>
                <a:cs typeface="Calibri"/>
              </a:rPr>
              <a:t> </a:t>
            </a:r>
            <a:r>
              <a:rPr lang="en-US" sz="2300" dirty="0" err="1">
                <a:latin typeface="Calibri"/>
                <a:ea typeface="Calibri"/>
                <a:cs typeface="Calibri"/>
              </a:rPr>
              <a:t>fulltrúum</a:t>
            </a:r>
            <a:r>
              <a:rPr lang="en-US" sz="2300" dirty="0">
                <a:latin typeface="Calibri"/>
                <a:ea typeface="Calibri"/>
                <a:cs typeface="Calibri"/>
              </a:rPr>
              <a:t> </a:t>
            </a:r>
            <a:r>
              <a:rPr lang="en-US" sz="2300" dirty="0" err="1">
                <a:latin typeface="Calibri"/>
                <a:ea typeface="Calibri"/>
                <a:cs typeface="Calibri"/>
              </a:rPr>
              <a:t>allra</a:t>
            </a:r>
            <a:r>
              <a:rPr lang="en-US" sz="2300" dirty="0">
                <a:latin typeface="Calibri"/>
                <a:ea typeface="Calibri"/>
                <a:cs typeface="Calibri"/>
              </a:rPr>
              <a:t> </a:t>
            </a:r>
            <a:r>
              <a:rPr lang="en-US" sz="2300" dirty="0" err="1">
                <a:latin typeface="Calibri"/>
                <a:ea typeface="Calibri"/>
                <a:cs typeface="Calibri"/>
              </a:rPr>
              <a:t>aðildarríkja</a:t>
            </a:r>
            <a:r>
              <a:rPr lang="en-US" sz="2300" dirty="0">
                <a:latin typeface="Calibri"/>
                <a:ea typeface="Calibri"/>
                <a:cs typeface="Calibri"/>
              </a:rPr>
              <a:t> </a:t>
            </a:r>
            <a:r>
              <a:rPr lang="en-US" sz="2300" dirty="0" err="1">
                <a:latin typeface="Calibri"/>
                <a:ea typeface="Calibri"/>
                <a:cs typeface="Calibri"/>
              </a:rPr>
              <a:t>Sameinuðu</a:t>
            </a:r>
            <a:r>
              <a:rPr lang="en-US" sz="2300" dirty="0">
                <a:latin typeface="Calibri"/>
                <a:ea typeface="Calibri"/>
                <a:cs typeface="Calibri"/>
              </a:rPr>
              <a:t> </a:t>
            </a:r>
            <a:r>
              <a:rPr lang="en-US" sz="2300" dirty="0" err="1">
                <a:latin typeface="Calibri"/>
                <a:ea typeface="Calibri"/>
                <a:cs typeface="Calibri"/>
              </a:rPr>
              <a:t>þjóðanna</a:t>
            </a:r>
            <a:r>
              <a:rPr lang="en-US" sz="2300" dirty="0">
                <a:latin typeface="Calibri"/>
                <a:ea typeface="Calibri"/>
                <a:cs typeface="Calibri"/>
              </a:rPr>
              <a:t> </a:t>
            </a:r>
            <a:r>
              <a:rPr lang="en-US" sz="2300" dirty="0" err="1">
                <a:latin typeface="Calibri"/>
                <a:ea typeface="Calibri"/>
                <a:cs typeface="Calibri"/>
              </a:rPr>
              <a:t>árið</a:t>
            </a:r>
            <a:r>
              <a:rPr lang="en-US" sz="2300" dirty="0">
                <a:latin typeface="Calibri"/>
                <a:ea typeface="Calibri"/>
                <a:cs typeface="Calibri"/>
              </a:rPr>
              <a:t> 2015</a:t>
            </a:r>
          </a:p>
          <a:p>
            <a:pPr marL="285750" indent="-285750">
              <a:lnSpc>
                <a:spcPct val="150000"/>
              </a:lnSpc>
              <a:buFont typeface="Arial"/>
              <a:buChar char="•"/>
            </a:pPr>
            <a:r>
              <a:rPr lang="en-US" sz="2300">
                <a:latin typeface="Calibri"/>
                <a:ea typeface="Calibri"/>
                <a:cs typeface="Calibri"/>
              </a:rPr>
              <a:t>Gilda </a:t>
            </a:r>
            <a:r>
              <a:rPr lang="en-US" sz="2300" err="1">
                <a:latin typeface="Calibri"/>
                <a:ea typeface="Calibri"/>
                <a:cs typeface="Calibri"/>
              </a:rPr>
              <a:t>til</a:t>
            </a:r>
            <a:r>
              <a:rPr lang="en-US" sz="2300">
                <a:latin typeface="Calibri"/>
                <a:ea typeface="Calibri"/>
                <a:cs typeface="Calibri"/>
              </a:rPr>
              <a:t> </a:t>
            </a:r>
            <a:r>
              <a:rPr lang="en-US" sz="2300" err="1">
                <a:latin typeface="Calibri"/>
                <a:ea typeface="Calibri"/>
                <a:cs typeface="Calibri"/>
              </a:rPr>
              <a:t>ársins</a:t>
            </a:r>
            <a:r>
              <a:rPr lang="en-US" sz="2300">
                <a:latin typeface="Calibri"/>
                <a:ea typeface="Calibri"/>
                <a:cs typeface="Calibri"/>
              </a:rPr>
              <a:t> 2030</a:t>
            </a:r>
          </a:p>
          <a:p>
            <a:pPr marL="285750" indent="-285750">
              <a:lnSpc>
                <a:spcPct val="150000"/>
              </a:lnSpc>
              <a:buFont typeface="Arial"/>
              <a:buChar char="•"/>
            </a:pPr>
            <a:r>
              <a:rPr lang="en-US" sz="2300">
                <a:latin typeface="Calibri"/>
                <a:ea typeface="Calibri"/>
                <a:cs typeface="Calibri"/>
              </a:rPr>
              <a:t>17 </a:t>
            </a:r>
            <a:r>
              <a:rPr lang="en-US" sz="2300" err="1">
                <a:latin typeface="Calibri"/>
                <a:ea typeface="Calibri"/>
                <a:cs typeface="Calibri"/>
              </a:rPr>
              <a:t>markmið</a:t>
            </a:r>
            <a:r>
              <a:rPr lang="en-US" sz="2300">
                <a:latin typeface="Calibri"/>
                <a:ea typeface="Calibri"/>
                <a:cs typeface="Calibri"/>
              </a:rPr>
              <a:t> </a:t>
            </a:r>
            <a:r>
              <a:rPr lang="en-US" sz="2300" err="1">
                <a:latin typeface="Calibri"/>
                <a:ea typeface="Calibri"/>
                <a:cs typeface="Calibri"/>
              </a:rPr>
              <a:t>sem</a:t>
            </a:r>
            <a:r>
              <a:rPr lang="en-US" sz="2300">
                <a:latin typeface="Calibri"/>
                <a:ea typeface="Calibri"/>
                <a:cs typeface="Calibri"/>
              </a:rPr>
              <a:t> </a:t>
            </a:r>
            <a:r>
              <a:rPr lang="en-US" sz="2300" err="1">
                <a:latin typeface="Calibri"/>
                <a:ea typeface="Calibri"/>
                <a:cs typeface="Calibri"/>
              </a:rPr>
              <a:t>snúast</a:t>
            </a:r>
            <a:r>
              <a:rPr lang="en-US" sz="2300">
                <a:latin typeface="Calibri"/>
                <a:ea typeface="Calibri"/>
                <a:cs typeface="Calibri"/>
              </a:rPr>
              <a:t> um </a:t>
            </a:r>
            <a:r>
              <a:rPr lang="en-US" sz="2300" err="1">
                <a:latin typeface="Calibri"/>
                <a:ea typeface="Calibri"/>
                <a:cs typeface="Calibri"/>
              </a:rPr>
              <a:t>mannréttindi</a:t>
            </a:r>
            <a:r>
              <a:rPr lang="en-US" sz="2300">
                <a:latin typeface="Calibri"/>
                <a:ea typeface="Calibri"/>
                <a:cs typeface="Calibri"/>
              </a:rPr>
              <a:t>, </a:t>
            </a:r>
            <a:r>
              <a:rPr lang="en-US" sz="2300" err="1">
                <a:latin typeface="Calibri"/>
                <a:ea typeface="Calibri"/>
                <a:cs typeface="Calibri"/>
              </a:rPr>
              <a:t>verndun</a:t>
            </a:r>
            <a:r>
              <a:rPr lang="en-US" sz="2300">
                <a:latin typeface="Calibri"/>
                <a:ea typeface="Calibri"/>
                <a:cs typeface="Calibri"/>
              </a:rPr>
              <a:t> </a:t>
            </a:r>
            <a:r>
              <a:rPr lang="en-US" sz="2300" err="1">
                <a:latin typeface="Calibri"/>
                <a:ea typeface="Calibri"/>
                <a:cs typeface="Calibri"/>
              </a:rPr>
              <a:t>jarðarinnar</a:t>
            </a:r>
            <a:r>
              <a:rPr lang="en-US" sz="2300">
                <a:latin typeface="Calibri"/>
                <a:ea typeface="Calibri"/>
                <a:cs typeface="Calibri"/>
              </a:rPr>
              <a:t> og </a:t>
            </a:r>
            <a:r>
              <a:rPr lang="en-US" sz="2300" err="1">
                <a:latin typeface="Calibri"/>
                <a:ea typeface="Calibri"/>
                <a:cs typeface="Calibri"/>
              </a:rPr>
              <a:t>atvinnulíf</a:t>
            </a:r>
            <a:endParaRPr lang="en-US" sz="2300">
              <a:latin typeface="Calibri"/>
              <a:ea typeface="Calibri"/>
              <a:cs typeface="Calibri"/>
            </a:endParaRPr>
          </a:p>
          <a:p>
            <a:pPr marL="285750" indent="-285750">
              <a:buFont typeface="Arial"/>
              <a:buChar char="•"/>
            </a:pPr>
            <a:r>
              <a:rPr lang="en-US" sz="2300" err="1">
                <a:latin typeface="Calibri"/>
                <a:ea typeface="Calibri"/>
                <a:cs typeface="Calibri"/>
              </a:rPr>
              <a:t>Snúast</a:t>
            </a:r>
            <a:r>
              <a:rPr lang="en-US" sz="2300">
                <a:latin typeface="Calibri"/>
                <a:ea typeface="Calibri"/>
                <a:cs typeface="Calibri"/>
              </a:rPr>
              <a:t> um </a:t>
            </a:r>
            <a:r>
              <a:rPr lang="en-US" sz="2300" err="1">
                <a:latin typeface="Calibri"/>
                <a:ea typeface="Calibri"/>
                <a:cs typeface="Calibri"/>
              </a:rPr>
              <a:t>að</a:t>
            </a:r>
            <a:r>
              <a:rPr lang="en-US" sz="2300">
                <a:latin typeface="Calibri"/>
                <a:ea typeface="Calibri"/>
                <a:cs typeface="Calibri"/>
              </a:rPr>
              <a:t> </a:t>
            </a:r>
            <a:r>
              <a:rPr lang="en-US" sz="2300" err="1">
                <a:latin typeface="Calibri"/>
                <a:ea typeface="Calibri"/>
                <a:cs typeface="Calibri"/>
              </a:rPr>
              <a:t>ná</a:t>
            </a:r>
            <a:r>
              <a:rPr lang="en-US" sz="2300">
                <a:latin typeface="Calibri"/>
                <a:ea typeface="Calibri"/>
                <a:cs typeface="Calibri"/>
              </a:rPr>
              <a:t> </a:t>
            </a:r>
            <a:r>
              <a:rPr lang="en-US" sz="2300" err="1">
                <a:latin typeface="Calibri"/>
                <a:ea typeface="Calibri"/>
                <a:cs typeface="Calibri"/>
              </a:rPr>
              <a:t>fram</a:t>
            </a:r>
            <a:r>
              <a:rPr lang="en-US" sz="2300">
                <a:latin typeface="Calibri"/>
                <a:ea typeface="Calibri"/>
                <a:cs typeface="Calibri"/>
              </a:rPr>
              <a:t> </a:t>
            </a:r>
            <a:r>
              <a:rPr lang="en-US" sz="2300" err="1">
                <a:latin typeface="Calibri"/>
                <a:ea typeface="Calibri"/>
                <a:cs typeface="Calibri"/>
              </a:rPr>
              <a:t>jafnræði</a:t>
            </a:r>
            <a:r>
              <a:rPr lang="en-US" sz="2300">
                <a:latin typeface="Calibri"/>
                <a:ea typeface="Calibri"/>
                <a:cs typeface="Calibri"/>
              </a:rPr>
              <a:t> milli </a:t>
            </a:r>
            <a:r>
              <a:rPr lang="en-US" sz="2300" err="1">
                <a:latin typeface="Calibri"/>
                <a:ea typeface="Calibri"/>
                <a:cs typeface="Calibri"/>
              </a:rPr>
              <a:t>fólks</a:t>
            </a:r>
            <a:r>
              <a:rPr lang="en-US" sz="2300">
                <a:latin typeface="Calibri"/>
                <a:ea typeface="Calibri"/>
                <a:cs typeface="Calibri"/>
              </a:rPr>
              <a:t> í </a:t>
            </a:r>
            <a:r>
              <a:rPr lang="en-US" sz="2300" err="1">
                <a:latin typeface="Calibri"/>
                <a:ea typeface="Calibri"/>
                <a:cs typeface="Calibri"/>
              </a:rPr>
              <a:t>heiminum</a:t>
            </a:r>
            <a:r>
              <a:rPr lang="en-US" sz="2300">
                <a:latin typeface="Calibri"/>
                <a:ea typeface="Calibri"/>
                <a:cs typeface="Calibri"/>
              </a:rPr>
              <a:t> </a:t>
            </a:r>
            <a:r>
              <a:rPr lang="en-US" sz="2300" err="1">
                <a:latin typeface="Calibri"/>
                <a:ea typeface="Calibri"/>
                <a:cs typeface="Calibri"/>
              </a:rPr>
              <a:t>án</a:t>
            </a:r>
            <a:r>
              <a:rPr lang="en-US" sz="2300">
                <a:latin typeface="Calibri"/>
                <a:ea typeface="Calibri"/>
                <a:cs typeface="Calibri"/>
              </a:rPr>
              <a:t> </a:t>
            </a:r>
            <a:r>
              <a:rPr lang="en-US" sz="2300" err="1">
                <a:latin typeface="Calibri"/>
                <a:ea typeface="Calibri"/>
                <a:cs typeface="Calibri"/>
              </a:rPr>
              <a:t>þess</a:t>
            </a:r>
            <a:r>
              <a:rPr lang="en-US" sz="2300">
                <a:latin typeface="Calibri"/>
                <a:ea typeface="Calibri"/>
                <a:cs typeface="Calibri"/>
              </a:rPr>
              <a:t> </a:t>
            </a:r>
            <a:r>
              <a:rPr lang="en-US" sz="2300" err="1">
                <a:latin typeface="Calibri"/>
                <a:ea typeface="Calibri"/>
                <a:cs typeface="Calibri"/>
              </a:rPr>
              <a:t>að</a:t>
            </a:r>
            <a:r>
              <a:rPr lang="en-US" sz="2300">
                <a:latin typeface="Calibri"/>
                <a:ea typeface="Calibri"/>
                <a:cs typeface="Calibri"/>
              </a:rPr>
              <a:t> </a:t>
            </a:r>
            <a:r>
              <a:rPr lang="en-US" sz="2300" err="1">
                <a:latin typeface="Calibri"/>
                <a:ea typeface="Calibri"/>
                <a:cs typeface="Calibri"/>
              </a:rPr>
              <a:t>skaða</a:t>
            </a:r>
            <a:r>
              <a:rPr lang="en-US" sz="2300">
                <a:latin typeface="Calibri"/>
                <a:ea typeface="Calibri"/>
                <a:cs typeface="Calibri"/>
              </a:rPr>
              <a:t> </a:t>
            </a:r>
            <a:r>
              <a:rPr lang="en-US" sz="2300" err="1">
                <a:latin typeface="Calibri"/>
                <a:ea typeface="Calibri"/>
                <a:cs typeface="Calibri"/>
              </a:rPr>
              <a:t>umhverfi</a:t>
            </a:r>
            <a:r>
              <a:rPr lang="en-US" sz="2300">
                <a:latin typeface="Calibri"/>
                <a:ea typeface="Calibri"/>
                <a:cs typeface="Calibri"/>
              </a:rPr>
              <a:t> eða </a:t>
            </a:r>
            <a:r>
              <a:rPr lang="en-US" sz="2300" err="1">
                <a:latin typeface="Calibri"/>
                <a:ea typeface="Calibri"/>
                <a:cs typeface="Calibri"/>
              </a:rPr>
              <a:t>takmarka</a:t>
            </a:r>
            <a:r>
              <a:rPr lang="en-US" sz="2300">
                <a:latin typeface="Calibri"/>
                <a:ea typeface="Calibri"/>
                <a:cs typeface="Calibri"/>
              </a:rPr>
              <a:t> </a:t>
            </a:r>
            <a:r>
              <a:rPr lang="en-US" sz="2300" err="1">
                <a:latin typeface="Calibri"/>
                <a:ea typeface="Calibri"/>
                <a:cs typeface="Calibri"/>
              </a:rPr>
              <a:t>framtíðarmöguleika</a:t>
            </a:r>
            <a:r>
              <a:rPr lang="en-US" sz="2300">
                <a:latin typeface="Calibri"/>
                <a:ea typeface="Calibri"/>
                <a:cs typeface="Calibri"/>
              </a:rPr>
              <a:t> </a:t>
            </a:r>
            <a:r>
              <a:rPr lang="en-US" sz="2300" err="1">
                <a:latin typeface="Calibri"/>
                <a:ea typeface="Calibri"/>
                <a:cs typeface="Calibri"/>
              </a:rPr>
              <a:t>komandi</a:t>
            </a:r>
            <a:r>
              <a:rPr lang="en-US" sz="2300">
                <a:latin typeface="Calibri"/>
                <a:ea typeface="Calibri"/>
                <a:cs typeface="Calibri"/>
              </a:rPr>
              <a:t> </a:t>
            </a:r>
            <a:r>
              <a:rPr lang="en-US" sz="2300" err="1">
                <a:latin typeface="Calibri"/>
                <a:ea typeface="Calibri"/>
                <a:cs typeface="Calibri"/>
              </a:rPr>
              <a:t>kynslóða</a:t>
            </a:r>
            <a:endParaRPr lang="en-US" sz="2300">
              <a:latin typeface="Calibri"/>
              <a:ea typeface="Calibri"/>
              <a:cs typeface="Calibri"/>
            </a:endParaRPr>
          </a:p>
          <a:p>
            <a:pPr marL="285750" indent="-285750">
              <a:lnSpc>
                <a:spcPct val="150000"/>
              </a:lnSpc>
              <a:buFont typeface="Arial"/>
              <a:buChar char="•"/>
            </a:pPr>
            <a:r>
              <a:rPr lang="en-US" sz="2300" err="1">
                <a:latin typeface="Calibri"/>
                <a:ea typeface="Calibri"/>
                <a:cs typeface="Calibri"/>
              </a:rPr>
              <a:t>Öll</a:t>
            </a:r>
            <a:r>
              <a:rPr lang="en-US" sz="2300">
                <a:latin typeface="Calibri"/>
                <a:ea typeface="Calibri"/>
                <a:cs typeface="Calibri"/>
              </a:rPr>
              <a:t> </a:t>
            </a:r>
            <a:r>
              <a:rPr lang="en-US" sz="2300" err="1">
                <a:latin typeface="Calibri"/>
                <a:ea typeface="Calibri"/>
                <a:cs typeface="Calibri"/>
              </a:rPr>
              <a:t>markmiðin</a:t>
            </a:r>
            <a:r>
              <a:rPr lang="en-US" sz="2300">
                <a:latin typeface="Calibri"/>
                <a:ea typeface="Calibri"/>
                <a:cs typeface="Calibri"/>
              </a:rPr>
              <a:t> </a:t>
            </a:r>
            <a:r>
              <a:rPr lang="en-US" sz="2300" err="1">
                <a:latin typeface="Calibri"/>
                <a:ea typeface="Calibri"/>
                <a:cs typeface="Calibri"/>
              </a:rPr>
              <a:t>tengjast</a:t>
            </a:r>
            <a:r>
              <a:rPr lang="en-US" sz="2300">
                <a:latin typeface="Calibri"/>
                <a:ea typeface="Calibri"/>
                <a:cs typeface="Calibri"/>
              </a:rPr>
              <a:t>. </a:t>
            </a:r>
            <a:r>
              <a:rPr lang="en-US" sz="2300" err="1">
                <a:latin typeface="Calibri"/>
                <a:ea typeface="Calibri"/>
                <a:cs typeface="Calibri"/>
              </a:rPr>
              <a:t>Dæmi</a:t>
            </a:r>
            <a:r>
              <a:rPr lang="en-US" sz="2300">
                <a:latin typeface="Calibri"/>
                <a:ea typeface="Calibri"/>
                <a:cs typeface="Calibri"/>
              </a:rPr>
              <a:t>:</a:t>
            </a:r>
          </a:p>
          <a:p>
            <a:pPr marL="742950" lvl="1" indent="-285750">
              <a:buFont typeface="Courier New"/>
              <a:buChar char="o"/>
            </a:pPr>
            <a:r>
              <a:rPr lang="en-US" sz="2300">
                <a:latin typeface="Calibri"/>
                <a:ea typeface="Calibri"/>
                <a:cs typeface="Calibri"/>
              </a:rPr>
              <a:t>Ef </a:t>
            </a:r>
            <a:r>
              <a:rPr lang="en-US" sz="2300" err="1">
                <a:latin typeface="Calibri"/>
                <a:ea typeface="Calibri"/>
                <a:cs typeface="Calibri"/>
              </a:rPr>
              <a:t>allir</a:t>
            </a:r>
            <a:r>
              <a:rPr lang="en-US" sz="2300">
                <a:latin typeface="Calibri"/>
                <a:ea typeface="Calibri"/>
                <a:cs typeface="Calibri"/>
              </a:rPr>
              <a:t> </a:t>
            </a:r>
            <a:r>
              <a:rPr lang="en-US" sz="2300" err="1">
                <a:latin typeface="Calibri"/>
                <a:ea typeface="Calibri"/>
                <a:cs typeface="Calibri"/>
              </a:rPr>
              <a:t>fengju</a:t>
            </a:r>
            <a:r>
              <a:rPr lang="en-US" sz="2300">
                <a:latin typeface="Calibri"/>
                <a:ea typeface="Calibri"/>
                <a:cs typeface="Calibri"/>
              </a:rPr>
              <a:t> </a:t>
            </a:r>
            <a:r>
              <a:rPr lang="en-US" sz="2300" err="1">
                <a:latin typeface="Calibri"/>
                <a:ea typeface="Calibri"/>
                <a:cs typeface="Calibri"/>
              </a:rPr>
              <a:t>menntun</a:t>
            </a:r>
            <a:r>
              <a:rPr lang="en-US" sz="2300">
                <a:latin typeface="Calibri"/>
                <a:ea typeface="Calibri"/>
                <a:cs typeface="Calibri"/>
              </a:rPr>
              <a:t> væri </a:t>
            </a:r>
            <a:r>
              <a:rPr lang="en-US" sz="2300" err="1">
                <a:latin typeface="Calibri"/>
                <a:ea typeface="Calibri"/>
                <a:cs typeface="Calibri"/>
              </a:rPr>
              <a:t>minni</a:t>
            </a:r>
            <a:r>
              <a:rPr lang="en-US" sz="2300">
                <a:latin typeface="Calibri"/>
                <a:ea typeface="Calibri"/>
                <a:cs typeface="Calibri"/>
              </a:rPr>
              <a:t> </a:t>
            </a:r>
            <a:r>
              <a:rPr lang="en-US" sz="2300" err="1">
                <a:latin typeface="Calibri"/>
                <a:ea typeface="Calibri"/>
                <a:cs typeface="Calibri"/>
              </a:rPr>
              <a:t>fátækt</a:t>
            </a:r>
            <a:endParaRPr lang="en-US" sz="2300">
              <a:latin typeface="Calibri"/>
              <a:ea typeface="Calibri"/>
              <a:cs typeface="Calibri"/>
            </a:endParaRPr>
          </a:p>
          <a:p>
            <a:pPr marL="742950" lvl="1" indent="-285750">
              <a:buFont typeface="Courier New"/>
              <a:buChar char="o"/>
            </a:pPr>
            <a:r>
              <a:rPr lang="en-US" sz="2300">
                <a:latin typeface="Calibri"/>
                <a:ea typeface="Calibri"/>
                <a:cs typeface="Calibri"/>
              </a:rPr>
              <a:t>Ef </a:t>
            </a:r>
            <a:r>
              <a:rPr lang="en-US" sz="2300" err="1">
                <a:latin typeface="Calibri"/>
                <a:ea typeface="Calibri"/>
                <a:cs typeface="Calibri"/>
              </a:rPr>
              <a:t>það</a:t>
            </a:r>
            <a:r>
              <a:rPr lang="en-US" sz="2300">
                <a:latin typeface="Calibri"/>
                <a:ea typeface="Calibri"/>
                <a:cs typeface="Calibri"/>
              </a:rPr>
              <a:t> væri </a:t>
            </a:r>
            <a:r>
              <a:rPr lang="en-US" sz="2300" err="1">
                <a:latin typeface="Calibri"/>
                <a:ea typeface="Calibri"/>
                <a:cs typeface="Calibri"/>
              </a:rPr>
              <a:t>ekkert</a:t>
            </a:r>
            <a:r>
              <a:rPr lang="en-US" sz="2300">
                <a:latin typeface="Calibri"/>
                <a:ea typeface="Calibri"/>
                <a:cs typeface="Calibri"/>
              </a:rPr>
              <a:t> </a:t>
            </a:r>
            <a:r>
              <a:rPr lang="en-US" sz="2300" err="1">
                <a:latin typeface="Calibri"/>
                <a:ea typeface="Calibri"/>
                <a:cs typeface="Calibri"/>
              </a:rPr>
              <a:t>hungur</a:t>
            </a:r>
            <a:r>
              <a:rPr lang="en-US" sz="2300">
                <a:latin typeface="Calibri"/>
                <a:ea typeface="Calibri"/>
                <a:cs typeface="Calibri"/>
              </a:rPr>
              <a:t> </a:t>
            </a:r>
            <a:r>
              <a:rPr lang="en-US" sz="2300" err="1">
                <a:latin typeface="Calibri"/>
                <a:ea typeface="Calibri"/>
                <a:cs typeface="Calibri"/>
              </a:rPr>
              <a:t>byggi</a:t>
            </a:r>
            <a:r>
              <a:rPr lang="en-US" sz="2300">
                <a:latin typeface="Calibri"/>
                <a:ea typeface="Calibri"/>
                <a:cs typeface="Calibri"/>
              </a:rPr>
              <a:t> </a:t>
            </a:r>
            <a:r>
              <a:rPr lang="en-US" sz="2300" err="1">
                <a:latin typeface="Calibri"/>
                <a:ea typeface="Calibri"/>
                <a:cs typeface="Calibri"/>
              </a:rPr>
              <a:t>fólk</a:t>
            </a:r>
            <a:r>
              <a:rPr lang="en-US" sz="2300">
                <a:latin typeface="Calibri"/>
                <a:ea typeface="Calibri"/>
                <a:cs typeface="Calibri"/>
              </a:rPr>
              <a:t> </a:t>
            </a:r>
            <a:r>
              <a:rPr lang="en-US" sz="2300" err="1">
                <a:latin typeface="Calibri"/>
                <a:ea typeface="Calibri"/>
                <a:cs typeface="Calibri"/>
              </a:rPr>
              <a:t>við</a:t>
            </a:r>
            <a:r>
              <a:rPr lang="en-US" sz="2300">
                <a:latin typeface="Calibri"/>
                <a:ea typeface="Calibri"/>
                <a:cs typeface="Calibri"/>
              </a:rPr>
              <a:t> </a:t>
            </a:r>
            <a:r>
              <a:rPr lang="en-US" sz="2300" err="1">
                <a:latin typeface="Calibri"/>
                <a:ea typeface="Calibri"/>
                <a:cs typeface="Calibri"/>
              </a:rPr>
              <a:t>betri</a:t>
            </a:r>
            <a:r>
              <a:rPr lang="en-US" sz="2300">
                <a:latin typeface="Calibri"/>
                <a:ea typeface="Calibri"/>
                <a:cs typeface="Calibri"/>
              </a:rPr>
              <a:t> </a:t>
            </a:r>
            <a:r>
              <a:rPr lang="en-US" sz="2300" err="1">
                <a:latin typeface="Calibri"/>
                <a:ea typeface="Calibri"/>
                <a:cs typeface="Calibri"/>
              </a:rPr>
              <a:t>heilsu</a:t>
            </a:r>
            <a:endParaRPr lang="en-US" sz="2300">
              <a:latin typeface="Calibri"/>
              <a:ea typeface="Calibri"/>
              <a:cs typeface="Calibri"/>
            </a:endParaRPr>
          </a:p>
          <a:p>
            <a:pPr marL="742950" lvl="1" indent="-285750">
              <a:buFont typeface="Courier New"/>
              <a:buChar char="o"/>
            </a:pPr>
            <a:r>
              <a:rPr lang="en-US" sz="2300">
                <a:latin typeface="Calibri"/>
                <a:ea typeface="Calibri"/>
                <a:cs typeface="Calibri"/>
              </a:rPr>
              <a:t>Ef </a:t>
            </a:r>
            <a:r>
              <a:rPr lang="en-US" sz="2300" err="1">
                <a:latin typeface="Calibri"/>
                <a:ea typeface="Calibri"/>
                <a:cs typeface="Calibri"/>
              </a:rPr>
              <a:t>jafnrétti</a:t>
            </a:r>
            <a:r>
              <a:rPr lang="en-US" sz="2300">
                <a:latin typeface="Calibri"/>
                <a:ea typeface="Calibri"/>
                <a:cs typeface="Calibri"/>
              </a:rPr>
              <a:t> </a:t>
            </a:r>
            <a:r>
              <a:rPr lang="en-US" sz="2300" err="1">
                <a:latin typeface="Calibri"/>
                <a:ea typeface="Calibri"/>
                <a:cs typeface="Calibri"/>
              </a:rPr>
              <a:t>kynjanna</a:t>
            </a:r>
            <a:r>
              <a:rPr lang="en-US" sz="2300">
                <a:latin typeface="Calibri"/>
                <a:ea typeface="Calibri"/>
                <a:cs typeface="Calibri"/>
              </a:rPr>
              <a:t> væri </a:t>
            </a:r>
            <a:r>
              <a:rPr lang="en-US" sz="2300" err="1">
                <a:latin typeface="Calibri"/>
                <a:ea typeface="Calibri"/>
                <a:cs typeface="Calibri"/>
              </a:rPr>
              <a:t>tryggt</a:t>
            </a:r>
            <a:r>
              <a:rPr lang="en-US" sz="2300">
                <a:latin typeface="Calibri"/>
                <a:ea typeface="Calibri"/>
                <a:cs typeface="Calibri"/>
              </a:rPr>
              <a:t> væri </a:t>
            </a:r>
            <a:r>
              <a:rPr lang="en-US" sz="2300" err="1">
                <a:latin typeface="Calibri"/>
                <a:ea typeface="Calibri"/>
                <a:cs typeface="Calibri"/>
              </a:rPr>
              <a:t>meiri</a:t>
            </a:r>
            <a:r>
              <a:rPr lang="en-US" sz="2300">
                <a:latin typeface="Calibri"/>
                <a:ea typeface="Calibri"/>
                <a:cs typeface="Calibri"/>
              </a:rPr>
              <a:t> </a:t>
            </a:r>
            <a:r>
              <a:rPr lang="en-US" sz="2300" err="1">
                <a:latin typeface="Calibri"/>
                <a:ea typeface="Calibri"/>
                <a:cs typeface="Calibri"/>
              </a:rPr>
              <a:t>friður</a:t>
            </a:r>
            <a:endParaRPr lang="en-US" sz="2300">
              <a:latin typeface="Calibri"/>
              <a:ea typeface="Calibri"/>
              <a:cs typeface="Calibri"/>
            </a:endParaRPr>
          </a:p>
          <a:p>
            <a:pPr marL="742950" lvl="1" indent="-285750">
              <a:buFont typeface="Courier New"/>
              <a:buChar char="o"/>
            </a:pPr>
            <a:r>
              <a:rPr lang="en-US" sz="2300">
                <a:latin typeface="Calibri"/>
                <a:ea typeface="Calibri"/>
                <a:cs typeface="Calibri"/>
              </a:rPr>
              <a:t>Ef </a:t>
            </a:r>
            <a:r>
              <a:rPr lang="en-US" sz="2300" err="1">
                <a:latin typeface="Calibri"/>
                <a:ea typeface="Calibri"/>
                <a:cs typeface="Calibri"/>
              </a:rPr>
              <a:t>sjálfbær</a:t>
            </a:r>
            <a:r>
              <a:rPr lang="en-US" sz="2300">
                <a:latin typeface="Calibri"/>
                <a:ea typeface="Calibri"/>
                <a:cs typeface="Calibri"/>
              </a:rPr>
              <a:t> </a:t>
            </a:r>
            <a:r>
              <a:rPr lang="en-US" sz="2300" err="1">
                <a:latin typeface="Calibri"/>
                <a:ea typeface="Calibri"/>
                <a:cs typeface="Calibri"/>
              </a:rPr>
              <a:t>orka</a:t>
            </a:r>
            <a:r>
              <a:rPr lang="en-US" sz="2300">
                <a:latin typeface="Calibri"/>
                <a:ea typeface="Calibri"/>
                <a:cs typeface="Calibri"/>
              </a:rPr>
              <a:t> væri </a:t>
            </a:r>
            <a:r>
              <a:rPr lang="en-US" sz="2300" err="1">
                <a:latin typeface="Calibri"/>
                <a:ea typeface="Calibri"/>
                <a:cs typeface="Calibri"/>
              </a:rPr>
              <a:t>tryggð</a:t>
            </a:r>
            <a:r>
              <a:rPr lang="en-US" sz="2300">
                <a:latin typeface="Calibri"/>
                <a:ea typeface="Calibri"/>
                <a:cs typeface="Calibri"/>
              </a:rPr>
              <a:t> </a:t>
            </a:r>
            <a:r>
              <a:rPr lang="en-US" sz="2300" err="1">
                <a:latin typeface="Calibri"/>
                <a:ea typeface="Calibri"/>
                <a:cs typeface="Calibri"/>
              </a:rPr>
              <a:t>ættu</a:t>
            </a:r>
            <a:r>
              <a:rPr lang="en-US" sz="2300">
                <a:latin typeface="Calibri"/>
                <a:ea typeface="Calibri"/>
                <a:cs typeface="Calibri"/>
              </a:rPr>
              <a:t> </a:t>
            </a:r>
            <a:r>
              <a:rPr lang="en-US" sz="2300" err="1">
                <a:latin typeface="Calibri"/>
                <a:ea typeface="Calibri"/>
                <a:cs typeface="Calibri"/>
              </a:rPr>
              <a:t>borgir</a:t>
            </a:r>
            <a:r>
              <a:rPr lang="en-US" sz="2300">
                <a:latin typeface="Calibri"/>
                <a:ea typeface="Calibri"/>
                <a:cs typeface="Calibri"/>
              </a:rPr>
              <a:t> </a:t>
            </a:r>
            <a:r>
              <a:rPr lang="en-US" sz="2300" err="1">
                <a:latin typeface="Calibri"/>
                <a:ea typeface="Calibri"/>
                <a:cs typeface="Calibri"/>
              </a:rPr>
              <a:t>auðveldara</a:t>
            </a:r>
            <a:r>
              <a:rPr lang="en-US" sz="2300">
                <a:latin typeface="Calibri"/>
                <a:ea typeface="Calibri"/>
                <a:cs typeface="Calibri"/>
              </a:rPr>
              <a:t> </a:t>
            </a:r>
            <a:r>
              <a:rPr lang="en-US" sz="2300" err="1">
                <a:latin typeface="Calibri"/>
                <a:ea typeface="Calibri"/>
                <a:cs typeface="Calibri"/>
              </a:rPr>
              <a:t>með</a:t>
            </a:r>
            <a:r>
              <a:rPr lang="en-US" sz="2300">
                <a:latin typeface="Calibri"/>
                <a:ea typeface="Calibri"/>
                <a:cs typeface="Calibri"/>
              </a:rPr>
              <a:t> </a:t>
            </a:r>
            <a:r>
              <a:rPr lang="en-US" sz="2300" err="1">
                <a:latin typeface="Calibri"/>
                <a:ea typeface="Calibri"/>
                <a:cs typeface="Calibri"/>
              </a:rPr>
              <a:t>að</a:t>
            </a:r>
            <a:r>
              <a:rPr lang="en-US" sz="2300">
                <a:latin typeface="Calibri"/>
                <a:ea typeface="Calibri"/>
                <a:cs typeface="Calibri"/>
              </a:rPr>
              <a:t> vera </a:t>
            </a:r>
            <a:r>
              <a:rPr lang="en-US" sz="2300" err="1">
                <a:latin typeface="Calibri"/>
                <a:ea typeface="Calibri"/>
                <a:cs typeface="Calibri"/>
              </a:rPr>
              <a:t>sjálfbærar</a:t>
            </a:r>
            <a:endParaRPr lang="en-US" sz="2300">
              <a:latin typeface="Calibri"/>
              <a:ea typeface="Calibri"/>
              <a:cs typeface="Calibri"/>
            </a:endParaRPr>
          </a:p>
          <a:p>
            <a:pPr marL="742950" lvl="1" indent="-285750">
              <a:buFont typeface="Courier New"/>
              <a:buChar char="o"/>
            </a:pPr>
            <a:r>
              <a:rPr lang="en-US" sz="2300" dirty="0">
                <a:latin typeface="Calibri"/>
                <a:ea typeface="Calibri"/>
                <a:cs typeface="Calibri"/>
              </a:rPr>
              <a:t>Ef </a:t>
            </a:r>
            <a:r>
              <a:rPr lang="en-US" sz="2300" dirty="0" err="1">
                <a:latin typeface="Calibri"/>
                <a:ea typeface="Calibri"/>
                <a:cs typeface="Calibri"/>
              </a:rPr>
              <a:t>neysla</a:t>
            </a:r>
            <a:r>
              <a:rPr lang="en-US" sz="2300" dirty="0">
                <a:latin typeface="Calibri"/>
                <a:ea typeface="Calibri"/>
                <a:cs typeface="Calibri"/>
              </a:rPr>
              <a:t> </a:t>
            </a:r>
            <a:r>
              <a:rPr lang="en-US" sz="2300" dirty="0" err="1">
                <a:latin typeface="Calibri"/>
                <a:ea typeface="Calibri"/>
                <a:cs typeface="Calibri"/>
              </a:rPr>
              <a:t>fólks</a:t>
            </a:r>
            <a:r>
              <a:rPr lang="en-US" sz="2300" dirty="0">
                <a:latin typeface="Calibri"/>
                <a:ea typeface="Calibri"/>
                <a:cs typeface="Calibri"/>
              </a:rPr>
              <a:t> </a:t>
            </a:r>
            <a:r>
              <a:rPr lang="en-US" sz="2300" dirty="0" err="1">
                <a:latin typeface="Calibri"/>
                <a:ea typeface="Calibri"/>
                <a:cs typeface="Calibri"/>
              </a:rPr>
              <a:t>væri</a:t>
            </a:r>
            <a:r>
              <a:rPr lang="en-US" sz="2300" dirty="0">
                <a:latin typeface="Calibri"/>
                <a:ea typeface="Calibri"/>
                <a:cs typeface="Calibri"/>
              </a:rPr>
              <a:t> </a:t>
            </a:r>
            <a:r>
              <a:rPr lang="en-US" sz="2300" dirty="0" err="1">
                <a:latin typeface="Calibri"/>
                <a:ea typeface="Calibri"/>
                <a:cs typeface="Calibri"/>
              </a:rPr>
              <a:t>ábyrgari</a:t>
            </a:r>
            <a:r>
              <a:rPr lang="en-US" sz="2300" dirty="0">
                <a:latin typeface="Calibri"/>
                <a:ea typeface="Calibri"/>
                <a:cs typeface="Calibri"/>
              </a:rPr>
              <a:t> </a:t>
            </a:r>
            <a:r>
              <a:rPr lang="en-US" sz="2300" dirty="0" err="1">
                <a:latin typeface="Calibri"/>
                <a:ea typeface="Calibri"/>
                <a:cs typeface="Calibri"/>
              </a:rPr>
              <a:t>væri</a:t>
            </a:r>
            <a:r>
              <a:rPr lang="en-US" sz="2300" dirty="0">
                <a:latin typeface="Calibri"/>
                <a:ea typeface="Calibri"/>
                <a:cs typeface="Calibri"/>
              </a:rPr>
              <a:t> </a:t>
            </a:r>
            <a:r>
              <a:rPr lang="en-US" sz="2300" dirty="0" err="1">
                <a:latin typeface="Calibri"/>
                <a:ea typeface="Calibri"/>
                <a:cs typeface="Calibri"/>
              </a:rPr>
              <a:t>auðveldara</a:t>
            </a:r>
            <a:r>
              <a:rPr lang="en-US" sz="2300" dirty="0">
                <a:latin typeface="Calibri"/>
                <a:ea typeface="Calibri"/>
                <a:cs typeface="Calibri"/>
              </a:rPr>
              <a:t> </a:t>
            </a:r>
            <a:r>
              <a:rPr lang="en-US" sz="2300" dirty="0" err="1">
                <a:latin typeface="Calibri"/>
                <a:ea typeface="Calibri"/>
                <a:cs typeface="Calibri"/>
              </a:rPr>
              <a:t>að</a:t>
            </a:r>
            <a:r>
              <a:rPr lang="en-US" sz="2300" dirty="0">
                <a:latin typeface="Calibri"/>
                <a:ea typeface="Calibri"/>
                <a:cs typeface="Calibri"/>
              </a:rPr>
              <a:t> </a:t>
            </a:r>
            <a:r>
              <a:rPr lang="en-US" sz="2300" dirty="0" err="1">
                <a:latin typeface="Calibri"/>
                <a:ea typeface="Calibri"/>
                <a:cs typeface="Calibri"/>
              </a:rPr>
              <a:t>vernda</a:t>
            </a:r>
            <a:r>
              <a:rPr lang="en-US" sz="2300" dirty="0">
                <a:latin typeface="Calibri"/>
                <a:ea typeface="Calibri"/>
                <a:cs typeface="Calibri"/>
              </a:rPr>
              <a:t> </a:t>
            </a:r>
            <a:r>
              <a:rPr lang="en-US" sz="2300" dirty="0" err="1">
                <a:latin typeface="Calibri"/>
                <a:ea typeface="Calibri"/>
                <a:cs typeface="Calibri"/>
              </a:rPr>
              <a:t>líf</a:t>
            </a:r>
            <a:r>
              <a:rPr lang="en-US" sz="2300" dirty="0">
                <a:latin typeface="Calibri"/>
                <a:ea typeface="Calibri"/>
                <a:cs typeface="Calibri"/>
              </a:rPr>
              <a:t> á </a:t>
            </a:r>
            <a:r>
              <a:rPr lang="en-US" sz="2300" dirty="0" err="1">
                <a:latin typeface="Calibri"/>
                <a:ea typeface="Calibri"/>
                <a:cs typeface="Calibri"/>
              </a:rPr>
              <a:t>landi</a:t>
            </a:r>
            <a:endParaRPr lang="en-US" sz="2300" dirty="0">
              <a:latin typeface="Calibri"/>
              <a:ea typeface="Calibri"/>
              <a:cs typeface="Calibri"/>
            </a:endParaRPr>
          </a:p>
          <a:p>
            <a:pPr marL="285750" indent="-285750">
              <a:lnSpc>
                <a:spcPct val="150000"/>
              </a:lnSpc>
              <a:buFont typeface="Arial"/>
              <a:buChar char="•"/>
            </a:pPr>
            <a:r>
              <a:rPr lang="en-US" sz="2300" dirty="0" err="1">
                <a:latin typeface="Calibri"/>
                <a:ea typeface="Calibri"/>
                <a:cs typeface="Calibri"/>
              </a:rPr>
              <a:t>Stjórnvöld</a:t>
            </a:r>
            <a:r>
              <a:rPr lang="en-US" sz="2300" dirty="0">
                <a:latin typeface="Calibri"/>
                <a:ea typeface="Calibri"/>
                <a:cs typeface="Calibri"/>
              </a:rPr>
              <a:t> </a:t>
            </a:r>
            <a:r>
              <a:rPr lang="en-US" sz="2300" dirty="0" err="1">
                <a:latin typeface="Calibri"/>
                <a:ea typeface="Calibri"/>
                <a:cs typeface="Calibri"/>
              </a:rPr>
              <a:t>bera</a:t>
            </a:r>
            <a:r>
              <a:rPr lang="en-US" sz="2300" dirty="0">
                <a:latin typeface="Calibri"/>
                <a:ea typeface="Calibri"/>
                <a:cs typeface="Calibri"/>
              </a:rPr>
              <a:t> </a:t>
            </a:r>
            <a:r>
              <a:rPr lang="en-US" sz="2300" dirty="0" err="1">
                <a:latin typeface="Calibri"/>
                <a:ea typeface="Calibri"/>
                <a:cs typeface="Calibri"/>
              </a:rPr>
              <a:t>mesta</a:t>
            </a:r>
            <a:r>
              <a:rPr lang="en-US" sz="2300" dirty="0">
                <a:latin typeface="Calibri"/>
                <a:ea typeface="Calibri"/>
                <a:cs typeface="Calibri"/>
              </a:rPr>
              <a:t> </a:t>
            </a:r>
            <a:r>
              <a:rPr lang="en-US" sz="2300" dirty="0" err="1">
                <a:latin typeface="Calibri"/>
                <a:ea typeface="Calibri"/>
                <a:cs typeface="Calibri"/>
              </a:rPr>
              <a:t>ábyrgð</a:t>
            </a:r>
            <a:r>
              <a:rPr lang="en-US" sz="2300" dirty="0">
                <a:latin typeface="Calibri"/>
                <a:ea typeface="Calibri"/>
                <a:cs typeface="Calibri"/>
              </a:rPr>
              <a:t> </a:t>
            </a:r>
            <a:r>
              <a:rPr lang="en-US" sz="2300" dirty="0" err="1">
                <a:latin typeface="Calibri"/>
                <a:ea typeface="Calibri"/>
                <a:cs typeface="Calibri"/>
              </a:rPr>
              <a:t>en</a:t>
            </a:r>
            <a:r>
              <a:rPr lang="en-US" sz="2300" dirty="0">
                <a:latin typeface="Calibri"/>
                <a:ea typeface="Calibri"/>
                <a:cs typeface="Calibri"/>
              </a:rPr>
              <a:t> </a:t>
            </a:r>
            <a:r>
              <a:rPr lang="en-US" sz="2300" dirty="0" err="1">
                <a:latin typeface="Calibri"/>
                <a:ea typeface="Calibri"/>
                <a:cs typeface="Calibri"/>
              </a:rPr>
              <a:t>við</a:t>
            </a:r>
            <a:r>
              <a:rPr lang="en-US" sz="2300" dirty="0">
                <a:latin typeface="Calibri"/>
                <a:ea typeface="Calibri"/>
                <a:cs typeface="Calibri"/>
              </a:rPr>
              <a:t> </a:t>
            </a:r>
            <a:r>
              <a:rPr lang="en-US" sz="2300" dirty="0" err="1">
                <a:latin typeface="Calibri"/>
                <a:ea typeface="Calibri"/>
                <a:cs typeface="Calibri"/>
              </a:rPr>
              <a:t>getum</a:t>
            </a:r>
            <a:r>
              <a:rPr lang="en-US" sz="2300" dirty="0">
                <a:latin typeface="Calibri"/>
                <a:ea typeface="Calibri"/>
                <a:cs typeface="Calibri"/>
              </a:rPr>
              <a:t> </a:t>
            </a:r>
            <a:r>
              <a:rPr lang="en-US" sz="2300" dirty="0" err="1">
                <a:latin typeface="Calibri"/>
                <a:ea typeface="Calibri"/>
                <a:cs typeface="Calibri"/>
              </a:rPr>
              <a:t>þó</a:t>
            </a:r>
            <a:r>
              <a:rPr lang="en-US" sz="2300" dirty="0">
                <a:latin typeface="Calibri"/>
                <a:ea typeface="Calibri"/>
                <a:cs typeface="Calibri"/>
              </a:rPr>
              <a:t> </a:t>
            </a:r>
            <a:r>
              <a:rPr lang="en-US" sz="2300" dirty="0" err="1">
                <a:latin typeface="Calibri"/>
                <a:ea typeface="Calibri"/>
                <a:cs typeface="Calibri"/>
              </a:rPr>
              <a:t>öll</a:t>
            </a:r>
            <a:r>
              <a:rPr lang="en-US" sz="2300" dirty="0">
                <a:latin typeface="Calibri"/>
                <a:ea typeface="Calibri"/>
                <a:cs typeface="Calibri"/>
              </a:rPr>
              <a:t> </a:t>
            </a:r>
            <a:r>
              <a:rPr lang="en-US" sz="2300" dirty="0" err="1">
                <a:latin typeface="Calibri"/>
                <a:ea typeface="Calibri"/>
                <a:cs typeface="Calibri"/>
              </a:rPr>
              <a:t>lagt</a:t>
            </a:r>
            <a:r>
              <a:rPr lang="en-US" sz="2300" dirty="0">
                <a:latin typeface="Calibri"/>
                <a:ea typeface="Calibri"/>
                <a:cs typeface="Calibri"/>
              </a:rPr>
              <a:t> </a:t>
            </a:r>
            <a:r>
              <a:rPr lang="en-US" sz="2300" dirty="0" err="1">
                <a:latin typeface="Calibri"/>
                <a:ea typeface="Calibri"/>
                <a:cs typeface="Calibri"/>
              </a:rPr>
              <a:t>okkar</a:t>
            </a:r>
            <a:r>
              <a:rPr lang="en-US" sz="2300" dirty="0">
                <a:latin typeface="Calibri"/>
                <a:ea typeface="Calibri"/>
                <a:cs typeface="Calibri"/>
              </a:rPr>
              <a:t> </a:t>
            </a:r>
            <a:r>
              <a:rPr lang="en-US" sz="2300" dirty="0" err="1">
                <a:latin typeface="Calibri"/>
                <a:ea typeface="Calibri"/>
                <a:cs typeface="Calibri"/>
              </a:rPr>
              <a:t>af</a:t>
            </a:r>
            <a:r>
              <a:rPr lang="en-US" sz="2300" dirty="0">
                <a:latin typeface="Calibri"/>
                <a:ea typeface="Calibri"/>
                <a:cs typeface="Calibri"/>
              </a:rPr>
              <a:t> </a:t>
            </a:r>
            <a:r>
              <a:rPr lang="en-US" sz="2300" dirty="0" err="1">
                <a:latin typeface="Calibri"/>
                <a:ea typeface="Calibri"/>
                <a:cs typeface="Calibri"/>
              </a:rPr>
              <a:t>mörkum</a:t>
            </a:r>
            <a:endParaRPr lang="en-US" sz="2300" dirty="0">
              <a:latin typeface="Calibri"/>
              <a:ea typeface="Calibri"/>
              <a:cs typeface="Calibri"/>
            </a:endParaRPr>
          </a:p>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9</a:t>
            </a:fld>
            <a:endParaRPr lang="is-IS"/>
          </a:p>
        </p:txBody>
      </p:sp>
    </p:spTree>
    <p:extLst>
      <p:ext uri="{BB962C8B-B14F-4D97-AF65-F5344CB8AC3E}">
        <p14:creationId xmlns:p14="http://schemas.microsoft.com/office/powerpoint/2010/main" val="238632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dirty="0">
                <a:solidFill>
                  <a:srgbClr val="00B0F0"/>
                </a:solidFill>
                <a:latin typeface="Univers" panose="020B0503020202020204" pitchFamily="34" charset="0"/>
              </a:rPr>
              <a:t>Kynning á Barnasáttmálanum – leiðbeiningar fyrir kennara </a:t>
            </a:r>
          </a:p>
          <a:p>
            <a:r>
              <a:rPr lang="is-IS" b="1" i="1">
                <a:solidFill>
                  <a:srgbClr val="00B0F0"/>
                </a:solidFill>
              </a:rPr>
              <a:t>Einnig er hægt er að skoða Barnasáttmálann á </a:t>
            </a:r>
            <a:r>
              <a:rPr lang="is-IS" b="1" i="1" dirty="0">
                <a:solidFill>
                  <a:srgbClr val="00B0F0"/>
                </a:solidFill>
                <a:hlinkClick r:id="rId3"/>
              </a:rPr>
              <a:t>www.barnasattmali.is</a:t>
            </a:r>
            <a:endParaRPr lang="is-IS"/>
          </a:p>
          <a:p>
            <a:endParaRPr lang="is-IS" b="1" i="1" dirty="0">
              <a:solidFill>
                <a:srgbClr val="00B0F0"/>
              </a:solidFill>
              <a:latin typeface="Aptos"/>
            </a:endParaRPr>
          </a:p>
          <a:p>
            <a:r>
              <a:rPr lang="is-IS" sz="1200" dirty="0">
                <a:latin typeface="Univers" panose="020B0503020202020204" pitchFamily="34" charset="0"/>
              </a:rPr>
              <a:t>Öll lönd í heiminum (nema Bandaríkin) hafa skrifað undir sáttmála sem á að tryggja börnum allt sem þau þurfa til þess að lifa og þroskast vel. Þessi sáttmáli heitir Barnasáttmálinn. </a:t>
            </a:r>
          </a:p>
          <a:p>
            <a:r>
              <a:rPr lang="is-IS" sz="1200" dirty="0">
                <a:latin typeface="Univers" panose="020B0503020202020204" pitchFamily="34" charset="0"/>
              </a:rPr>
              <a:t>Í Barnasáttmálanum eru greinar þar sem stendur t.d. að öll börn í heiminum séu jöfn og eigi rétt á því að vera eins og þau eru (2.gr). Þar stendur líka að börn eigi rétt á að segja sína skoðun og að fullorðnir eigi að hlusta og taka mark á því sem börn segja (12.gr). Þar stendur líka að börn eigi rétt á hreinu vatni (24.gr) húsnæði, mat, fötum (27. gr) að fara í skóla og að mennta sig (28. gr) og hvíla sig og leika sér (31. gr) og að fullorðnir eigi alltaf að gera það sem er best fyrir barnið (3.gr). </a:t>
            </a:r>
          </a:p>
          <a:p>
            <a:r>
              <a:rPr lang="is-IS" sz="1200" dirty="0">
                <a:latin typeface="Univers" panose="020B0503020202020204" pitchFamily="34" charset="0"/>
              </a:rPr>
              <a:t>Öll lönd sem eru búin að samþykkja Barnasáttmálann eru sammála um þetta.</a:t>
            </a:r>
          </a:p>
          <a:p>
            <a:endParaRPr lang="is-IS" sz="1200">
              <a:latin typeface="Univers" panose="020B0503020202020204" pitchFamily="34" charset="0"/>
            </a:endParaRPr>
          </a:p>
          <a:p>
            <a:pPr marL="285750" indent="-285750">
              <a:buFont typeface="Arial" panose="020B0604020202020204" pitchFamily="34" charset="0"/>
              <a:buChar char="•"/>
            </a:pPr>
            <a:r>
              <a:rPr lang="is-IS" sz="1200" dirty="0">
                <a:latin typeface="Univers" panose="020B0503020202020204" pitchFamily="34" charset="0"/>
              </a:rPr>
              <a:t>Á meðan þið farið yfir þessa upptalningu sýnið börnunum myndir af greinunum. </a:t>
            </a:r>
          </a:p>
          <a:p>
            <a:pPr marL="285750" indent="-285750">
              <a:buFont typeface="Arial" panose="020B0604020202020204" pitchFamily="34" charset="0"/>
              <a:buChar char="•"/>
            </a:pPr>
            <a:endParaRPr lang="is-IS" sz="1200">
              <a:latin typeface="Univers" panose="020B0503020202020204" pitchFamily="34" charset="0"/>
            </a:endParaRPr>
          </a:p>
          <a:p>
            <a:r>
              <a:rPr lang="is-IS" dirty="0">
                <a:latin typeface="Univers"/>
              </a:rPr>
              <a:t>2. grein </a:t>
            </a:r>
            <a:r>
              <a:rPr lang="is-IS">
                <a:latin typeface="Univers"/>
              </a:rPr>
              <a:t>Barnasáttmálans,</a:t>
            </a:r>
            <a:r>
              <a:rPr lang="is-IS" sz="1200">
                <a:latin typeface="Univers"/>
              </a:rPr>
              <a:t> öll börn eru jöfn - bann við mismunun</a:t>
            </a:r>
            <a:r>
              <a:rPr lang="is-IS">
                <a:latin typeface="Univers"/>
              </a:rPr>
              <a:t>,</a:t>
            </a:r>
            <a:r>
              <a:rPr lang="is-IS" sz="1200">
                <a:latin typeface="Univers"/>
              </a:rPr>
              <a:t> tengist beint umræðunni um heimsmarkmiðin og ójöfnuð í heiminum.</a:t>
            </a:r>
            <a:r>
              <a:rPr lang="is-IS">
                <a:latin typeface="Univers"/>
              </a:rPr>
              <a:t> </a:t>
            </a:r>
            <a:endParaRPr lang="is-IS" sz="1200">
              <a:latin typeface="Univers" panose="020B0503020202020204" pitchFamily="34" charset="0"/>
            </a:endParaRPr>
          </a:p>
          <a:p>
            <a:r>
              <a:rPr lang="is-IS" sz="1200">
                <a:latin typeface="Univers"/>
              </a:rPr>
              <a:t>Við fæðumst öll með sömu réttindin, við getum aldrei misst réttindi okkar en við staðan er þannig að við erum ekki með jöfn tækifæri til þess að njóta allra réttinda okkar. Þar spilar inn í t.d. hvar við fæðumst; er stríð eða friður í landinu sem við fæðumst í? Það skiptir miklu máli. Fá öll börn að mennta sig þar sem við búum? </a:t>
            </a:r>
          </a:p>
          <a:p>
            <a:endParaRPr lang="is-IS" dirty="0">
              <a:latin typeface="Univers"/>
            </a:endParaRPr>
          </a:p>
          <a:p>
            <a:r>
              <a:rPr lang="is-IS">
                <a:latin typeface="Univers"/>
              </a:rPr>
              <a:t>Þurfum </a:t>
            </a:r>
            <a:r>
              <a:rPr lang="is-IS" sz="1200">
                <a:latin typeface="Univers"/>
              </a:rPr>
              <a:t>við alltaf að fá jafnt? Það er </a:t>
            </a:r>
            <a:r>
              <a:rPr lang="is-IS">
                <a:latin typeface="Univers"/>
              </a:rPr>
              <a:t>kannski sanngjarnt </a:t>
            </a:r>
            <a:r>
              <a:rPr lang="is-IS" sz="1200">
                <a:latin typeface="Univers"/>
              </a:rPr>
              <a:t>þegar við erum í afmæli </a:t>
            </a:r>
            <a:r>
              <a:rPr lang="is-IS">
                <a:latin typeface="Univers"/>
              </a:rPr>
              <a:t>að þá</a:t>
            </a:r>
            <a:r>
              <a:rPr lang="is-IS" sz="1200">
                <a:latin typeface="Univers"/>
              </a:rPr>
              <a:t> </a:t>
            </a:r>
            <a:r>
              <a:rPr lang="is-IS">
                <a:latin typeface="Univers"/>
              </a:rPr>
              <a:t>fái öll sem vilja</a:t>
            </a:r>
            <a:r>
              <a:rPr lang="is-IS" sz="1200">
                <a:latin typeface="Univers"/>
              </a:rPr>
              <a:t> eina kökusneið</a:t>
            </a:r>
            <a:r>
              <a:rPr lang="is-IS">
                <a:latin typeface="Univers"/>
              </a:rPr>
              <a:t>.</a:t>
            </a:r>
            <a:r>
              <a:rPr lang="is-IS" sz="1200">
                <a:latin typeface="Univers"/>
              </a:rPr>
              <a:t> </a:t>
            </a:r>
            <a:r>
              <a:rPr lang="is-IS">
                <a:latin typeface="Univers"/>
              </a:rPr>
              <a:t>En</a:t>
            </a:r>
            <a:r>
              <a:rPr lang="is-IS" sz="1200">
                <a:latin typeface="Univers"/>
              </a:rPr>
              <a:t> hvað með ef einhver fótbrotnar og þarf að fá hækjur? Eiga þá allir að fá hækjur?</a:t>
            </a:r>
            <a:r>
              <a:rPr lang="is-IS">
                <a:latin typeface="Univers"/>
              </a:rPr>
              <a:t> </a:t>
            </a:r>
            <a:endParaRPr lang="is-IS" sz="1200">
              <a:latin typeface="Univers" panose="020B0503020202020204" pitchFamily="34" charset="0"/>
            </a:endParaRPr>
          </a:p>
          <a:p>
            <a:r>
              <a:rPr lang="is-IS" sz="1200">
                <a:latin typeface="Univers"/>
              </a:rPr>
              <a:t>Hvað með einhvern sem þarf að nota gleraugu – </a:t>
            </a:r>
            <a:r>
              <a:rPr lang="is-IS">
                <a:latin typeface="Univers"/>
              </a:rPr>
              <a:t>þurfum við þá öll</a:t>
            </a:r>
            <a:r>
              <a:rPr lang="is-IS" sz="1200">
                <a:latin typeface="Univers"/>
              </a:rPr>
              <a:t> að fá gleraugu?</a:t>
            </a:r>
          </a:p>
          <a:p>
            <a:r>
              <a:rPr lang="is-IS" sz="1200" dirty="0">
                <a:latin typeface="Univers" panose="020B0503020202020204" pitchFamily="34" charset="0"/>
              </a:rPr>
              <a:t>Stundum þurfum við eitthvað til þess að okkur líði betur og svo að við getum lifað og þroskast vel – en hvað það er sem við þurfum er misjafnt og við þurfum að hjálpast að svo öllum líði vel. </a:t>
            </a:r>
          </a:p>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11</a:t>
            </a:fld>
            <a:endParaRPr lang="is-IS"/>
          </a:p>
        </p:txBody>
      </p:sp>
    </p:spTree>
    <p:extLst>
      <p:ext uri="{BB962C8B-B14F-4D97-AF65-F5344CB8AC3E}">
        <p14:creationId xmlns:p14="http://schemas.microsoft.com/office/powerpoint/2010/main" val="181735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err="1">
                <a:solidFill>
                  <a:srgbClr val="000000"/>
                </a:solidFill>
                <a:effectLst/>
                <a:latin typeface="Calibri" panose="020F0502020204030204" pitchFamily="34" charset="0"/>
              </a:rPr>
              <a:t>Dæmi</a:t>
            </a:r>
            <a:r>
              <a:rPr lang="en-US" b="0" i="0" u="none" strike="noStrike" dirty="0">
                <a:solidFill>
                  <a:srgbClr val="000000"/>
                </a:solidFill>
                <a:effectLst/>
                <a:latin typeface="Calibri" panose="020F0502020204030204" pitchFamily="34" charset="0"/>
              </a:rPr>
              <a:t> um </a:t>
            </a:r>
            <a:r>
              <a:rPr lang="en-US" b="0" i="0" u="none" strike="noStrike" dirty="0" err="1">
                <a:solidFill>
                  <a:srgbClr val="000000"/>
                </a:solidFill>
                <a:effectLst/>
                <a:latin typeface="Calibri" panose="020F0502020204030204" pitchFamily="34" charset="0"/>
              </a:rPr>
              <a:t>greinar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sem</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skoða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má</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sérstaklega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nemendum</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Auðvelt</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að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tengja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þessi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réttindi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við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heimsmarkmiðin</a:t>
            </a:r>
            <a:r>
              <a:rPr lang="en-US" b="0" i="0" u="none" strike="noStrike" dirty="0">
                <a:solidFill>
                  <a:srgbClr val="000000"/>
                </a:solidFill>
                <a:effectLst/>
                <a:latin typeface="Calibri" panose="020F0502020204030204" pitchFamily="34" charset="0"/>
              </a:rPr>
              <a:t> í </a:t>
            </a:r>
            <a:r>
              <a:rPr lang="en-US" b="0" i="0" u="none" strike="noStrike" dirty="0" err="1">
                <a:solidFill>
                  <a:srgbClr val="000000"/>
                </a:solidFill>
                <a:effectLst/>
                <a:latin typeface="Calibri" panose="020F0502020204030204" pitchFamily="34" charset="0"/>
              </a:rPr>
              <a:t>framhaldinu</a:t>
            </a:r>
            <a:r>
              <a:rPr lang="en-US" b="0" i="0" u="none" strike="noStrike" dirty="0">
                <a:solidFill>
                  <a:srgbClr val="000000"/>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is-IS" b="0" i="0" u="none" strike="noStrike" dirty="0">
                <a:solidFill>
                  <a:srgbClr val="000000"/>
                </a:solidFill>
                <a:effectLst/>
                <a:latin typeface="Aptos" panose="020B0004020202020204" pitchFamily="34" charset="0"/>
              </a:rPr>
              <a:t>Í Barnasáttmálanum eru greinar þar sem stendur t.d. að:</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í heiminum séu jöfn og eigi rétt á því að vera eins og þau eru (2.gr)</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að segja sína skoðun og að fullorðnir eigi að hlusta og taka mark á því sem börn segja (12.gr)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hreinu vatni (24.gr)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húsnæði, mat, fötum (27. 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að fara í skóla og að mennta sig (28. 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að hvíla sig og leika sér (31. 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fullorðnir eigi alltaf að gera það sem er best fyrir barnið (3.gr)</a:t>
            </a:r>
            <a:endParaRPr lang="en-US" sz="1800" b="0" i="0" dirty="0">
              <a:solidFill>
                <a:srgbClr val="444444"/>
              </a:solidFill>
              <a:effectLst/>
              <a:latin typeface="Arial" panose="020B0604020202020204" pitchFamily="34" charset="0"/>
            </a:endParaRPr>
          </a:p>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12</a:t>
            </a:fld>
            <a:endParaRPr lang="is-IS"/>
          </a:p>
        </p:txBody>
      </p:sp>
    </p:spTree>
    <p:extLst>
      <p:ext uri="{BB962C8B-B14F-4D97-AF65-F5344CB8AC3E}">
        <p14:creationId xmlns:p14="http://schemas.microsoft.com/office/powerpoint/2010/main" val="413681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Myndband</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dýpka</a:t>
            </a:r>
            <a:r>
              <a:rPr lang="en-US" dirty="0">
                <a:latin typeface="Calibri"/>
                <a:ea typeface="Calibri"/>
                <a:cs typeface="Calibri"/>
              </a:rPr>
              <a:t> </a:t>
            </a:r>
            <a:r>
              <a:rPr lang="en-US" dirty="0" err="1">
                <a:latin typeface="Calibri"/>
                <a:ea typeface="Calibri"/>
                <a:cs typeface="Calibri"/>
              </a:rPr>
              <a:t>skilning</a:t>
            </a:r>
            <a:r>
              <a:rPr lang="en-US" dirty="0">
                <a:latin typeface="Calibri"/>
                <a:ea typeface="Calibri"/>
                <a:cs typeface="Calibri"/>
              </a:rPr>
              <a:t> á </a:t>
            </a:r>
            <a:r>
              <a:rPr lang="en-US" dirty="0" err="1">
                <a:latin typeface="Calibri"/>
                <a:ea typeface="Calibri"/>
                <a:cs typeface="Calibri"/>
              </a:rPr>
              <a:t>jafnræði</a:t>
            </a:r>
            <a:r>
              <a:rPr lang="en-US" dirty="0">
                <a:latin typeface="Calibri"/>
                <a:ea typeface="Calibri"/>
                <a:cs typeface="Calibri"/>
              </a:rPr>
              <a:t> - </a:t>
            </a:r>
            <a:r>
              <a:rPr lang="en-US" dirty="0" err="1">
                <a:latin typeface="Calibri"/>
                <a:ea typeface="Calibri"/>
                <a:cs typeface="Calibri"/>
              </a:rPr>
              <a:t>við</a:t>
            </a:r>
            <a:r>
              <a:rPr lang="en-US" dirty="0">
                <a:latin typeface="Calibri"/>
                <a:ea typeface="Calibri"/>
                <a:cs typeface="Calibri"/>
              </a:rPr>
              <a:t> </a:t>
            </a:r>
            <a:r>
              <a:rPr lang="en-US" dirty="0" err="1">
                <a:latin typeface="Calibri"/>
                <a:ea typeface="Calibri"/>
                <a:cs typeface="Calibri"/>
              </a:rPr>
              <a:t>eigum</a:t>
            </a:r>
            <a:r>
              <a:rPr lang="en-US" dirty="0">
                <a:latin typeface="Calibri"/>
                <a:ea typeface="Calibri"/>
                <a:cs typeface="Calibri"/>
              </a:rPr>
              <a:t> </a:t>
            </a:r>
            <a:r>
              <a:rPr lang="en-US" dirty="0" err="1">
                <a:latin typeface="Calibri"/>
                <a:ea typeface="Calibri"/>
                <a:cs typeface="Calibri"/>
              </a:rPr>
              <a:t>öll</a:t>
            </a:r>
            <a:r>
              <a:rPr lang="en-US" dirty="0">
                <a:latin typeface="Calibri"/>
                <a:ea typeface="Calibri"/>
                <a:cs typeface="Calibri"/>
              </a:rPr>
              <a:t> </a:t>
            </a:r>
            <a:r>
              <a:rPr lang="en-US" dirty="0" err="1">
                <a:latin typeface="Calibri"/>
                <a:ea typeface="Calibri"/>
                <a:cs typeface="Calibri"/>
              </a:rPr>
              <a:t>rétt</a:t>
            </a:r>
            <a:r>
              <a:rPr lang="en-US" dirty="0">
                <a:latin typeface="Calibri"/>
                <a:ea typeface="Calibri"/>
                <a:cs typeface="Calibri"/>
              </a:rPr>
              <a:t> á </a:t>
            </a:r>
            <a:r>
              <a:rPr lang="en-US" dirty="0" err="1">
                <a:latin typeface="Calibri"/>
                <a:ea typeface="Calibri"/>
                <a:cs typeface="Calibri"/>
              </a:rPr>
              <a:t>jöfnum</a:t>
            </a:r>
            <a:r>
              <a:rPr lang="en-US" dirty="0">
                <a:latin typeface="Calibri"/>
                <a:ea typeface="Calibri"/>
                <a:cs typeface="Calibri"/>
              </a:rPr>
              <a:t> </a:t>
            </a:r>
            <a:r>
              <a:rPr lang="en-US" dirty="0" err="1">
                <a:latin typeface="Calibri"/>
                <a:ea typeface="Calibri"/>
                <a:cs typeface="Calibri"/>
              </a:rPr>
              <a:t>tækifærum</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við</a:t>
            </a:r>
            <a:r>
              <a:rPr lang="en-US" dirty="0">
                <a:latin typeface="Calibri"/>
                <a:ea typeface="Calibri"/>
                <a:cs typeface="Calibri"/>
              </a:rPr>
              <a:t> </a:t>
            </a:r>
            <a:r>
              <a:rPr lang="en-US" dirty="0" err="1">
                <a:latin typeface="Calibri"/>
                <a:ea typeface="Calibri"/>
                <a:cs typeface="Calibri"/>
              </a:rPr>
              <a:t>þurfum</a:t>
            </a:r>
            <a:r>
              <a:rPr lang="en-US" dirty="0">
                <a:latin typeface="Calibri"/>
                <a:ea typeface="Calibri"/>
                <a:cs typeface="Calibri"/>
              </a:rPr>
              <a:t> mis </a:t>
            </a:r>
            <a:r>
              <a:rPr lang="en-US" dirty="0" err="1">
                <a:latin typeface="Calibri"/>
                <a:ea typeface="Calibri"/>
                <a:cs typeface="Calibri"/>
              </a:rPr>
              <a:t>mikla</a:t>
            </a:r>
            <a:r>
              <a:rPr lang="en-US" dirty="0">
                <a:latin typeface="Calibri"/>
                <a:ea typeface="Calibri"/>
                <a:cs typeface="Calibri"/>
              </a:rPr>
              <a:t> </a:t>
            </a:r>
            <a:r>
              <a:rPr lang="en-US" dirty="0" err="1">
                <a:latin typeface="Calibri"/>
                <a:ea typeface="Calibri"/>
                <a:cs typeface="Calibri"/>
              </a:rPr>
              <a:t>aðstoð</a:t>
            </a:r>
            <a:r>
              <a:rPr lang="en-US" dirty="0">
                <a:latin typeface="Calibri"/>
                <a:ea typeface="Calibri"/>
                <a:cs typeface="Calibri"/>
              </a:rPr>
              <a:t> </a:t>
            </a:r>
            <a:r>
              <a:rPr lang="en-US" dirty="0" err="1">
                <a:latin typeface="Calibri"/>
                <a:ea typeface="Calibri"/>
                <a:cs typeface="Calibri"/>
              </a:rPr>
              <a:t>við</a:t>
            </a:r>
            <a:r>
              <a:rPr lang="en-US" dirty="0">
                <a:latin typeface="Calibri"/>
                <a:ea typeface="Calibri"/>
                <a:cs typeface="Calibri"/>
              </a:rPr>
              <a:t>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ná</a:t>
            </a:r>
            <a:r>
              <a:rPr lang="en-US" dirty="0">
                <a:latin typeface="Calibri"/>
                <a:ea typeface="Calibri"/>
                <a:cs typeface="Calibri"/>
              </a:rPr>
              <a:t>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njóta</a:t>
            </a:r>
            <a:r>
              <a:rPr lang="en-US" dirty="0">
                <a:latin typeface="Calibri"/>
                <a:ea typeface="Calibri"/>
                <a:cs typeface="Calibri"/>
              </a:rPr>
              <a:t> </a:t>
            </a:r>
            <a:r>
              <a:rPr lang="en-US" dirty="0" err="1">
                <a:latin typeface="Calibri"/>
                <a:ea typeface="Calibri"/>
                <a:cs typeface="Calibri"/>
              </a:rPr>
              <a:t>tækifæranna</a:t>
            </a:r>
            <a:r>
              <a:rPr lang="en-US" dirty="0">
                <a:latin typeface="Calibri"/>
                <a:ea typeface="Calibri"/>
                <a:cs typeface="Calibri"/>
              </a:rPr>
              <a:t> </a:t>
            </a:r>
            <a:r>
              <a:rPr lang="en-US" dirty="0" err="1">
                <a:latin typeface="Calibri"/>
                <a:ea typeface="Calibri"/>
                <a:cs typeface="Calibri"/>
              </a:rPr>
              <a:t>okkar</a:t>
            </a:r>
            <a:r>
              <a:rPr lang="en-US" dirty="0">
                <a:latin typeface="Calibri"/>
                <a:ea typeface="Calibri"/>
                <a:cs typeface="Calibri"/>
              </a:rPr>
              <a:t> </a:t>
            </a:r>
            <a:r>
              <a:rPr lang="en-US" dirty="0" err="1">
                <a:latin typeface="Calibri"/>
                <a:ea typeface="Calibri"/>
                <a:cs typeface="Calibri"/>
              </a:rPr>
              <a:t>og</a:t>
            </a:r>
            <a:r>
              <a:rPr lang="en-US" dirty="0">
                <a:latin typeface="Calibri"/>
                <a:ea typeface="Calibri"/>
                <a:cs typeface="Calibri"/>
              </a:rPr>
              <a:t> </a:t>
            </a:r>
            <a:r>
              <a:rPr lang="en-US" dirty="0" err="1">
                <a:latin typeface="Calibri"/>
                <a:ea typeface="Calibri"/>
                <a:cs typeface="Calibri"/>
              </a:rPr>
              <a:t>þ.a.l</a:t>
            </a:r>
            <a:r>
              <a:rPr lang="en-US" dirty="0">
                <a:latin typeface="Calibri"/>
                <a:ea typeface="Calibri"/>
                <a:cs typeface="Calibri"/>
              </a:rPr>
              <a:t> </a:t>
            </a:r>
            <a:r>
              <a:rPr lang="en-US" dirty="0" err="1">
                <a:latin typeface="Calibri"/>
                <a:ea typeface="Calibri"/>
                <a:cs typeface="Calibri"/>
              </a:rPr>
              <a:t>réttinda</a:t>
            </a:r>
            <a:r>
              <a:rPr lang="en-US" dirty="0">
                <a:latin typeface="Calibri"/>
                <a:ea typeface="Calibri"/>
                <a:cs typeface="Calibri"/>
              </a:rPr>
              <a:t> </a:t>
            </a:r>
            <a:r>
              <a:rPr lang="en-US" dirty="0" err="1">
                <a:latin typeface="Calibri"/>
                <a:ea typeface="Calibri"/>
                <a:cs typeface="Calibri"/>
              </a:rPr>
              <a:t>okkar</a:t>
            </a:r>
            <a:r>
              <a:rPr lang="en-US" dirty="0">
                <a:latin typeface="Calibri"/>
                <a:ea typeface="Calibri"/>
                <a:cs typeface="Calibri"/>
              </a:rPr>
              <a:t>. </a:t>
            </a:r>
          </a:p>
          <a:p>
            <a:r>
              <a:rPr lang="en-US" err="1">
                <a:latin typeface="Calibri"/>
                <a:ea typeface="Calibri"/>
                <a:cs typeface="Calibri"/>
              </a:rPr>
              <a:t>Þýðir</a:t>
            </a:r>
            <a:r>
              <a:rPr lang="en-US" dirty="0">
                <a:latin typeface="Calibri"/>
                <a:ea typeface="Calibri"/>
                <a:cs typeface="Calibri"/>
              </a:rPr>
              <a:t> </a:t>
            </a:r>
            <a:r>
              <a:rPr lang="en-US" err="1">
                <a:latin typeface="Calibri"/>
                <a:ea typeface="Calibri"/>
                <a:cs typeface="Calibri"/>
              </a:rPr>
              <a:t>þetta</a:t>
            </a:r>
            <a:r>
              <a:rPr lang="en-US" dirty="0">
                <a:latin typeface="Calibri"/>
                <a:ea typeface="Calibri"/>
                <a:cs typeface="Calibri"/>
              </a:rPr>
              <a:t> </a:t>
            </a:r>
            <a:r>
              <a:rPr lang="en-US" err="1">
                <a:latin typeface="Calibri"/>
                <a:ea typeface="Calibri"/>
                <a:cs typeface="Calibri"/>
              </a:rPr>
              <a:t>að</a:t>
            </a:r>
            <a:r>
              <a:rPr lang="en-US" dirty="0">
                <a:latin typeface="Calibri"/>
                <a:ea typeface="Calibri"/>
                <a:cs typeface="Calibri"/>
              </a:rPr>
              <a:t> </a:t>
            </a:r>
            <a:r>
              <a:rPr lang="en-US" err="1">
                <a:latin typeface="Calibri"/>
                <a:ea typeface="Calibri"/>
                <a:cs typeface="Calibri"/>
              </a:rPr>
              <a:t>við</a:t>
            </a:r>
            <a:r>
              <a:rPr lang="en-US" dirty="0">
                <a:latin typeface="Calibri"/>
                <a:ea typeface="Calibri"/>
                <a:cs typeface="Calibri"/>
              </a:rPr>
              <a:t> </a:t>
            </a:r>
            <a:r>
              <a:rPr lang="en-US" err="1">
                <a:latin typeface="Calibri"/>
                <a:ea typeface="Calibri"/>
                <a:cs typeface="Calibri"/>
              </a:rPr>
              <a:t>eigum</a:t>
            </a:r>
            <a:r>
              <a:rPr lang="en-US" dirty="0">
                <a:latin typeface="Calibri"/>
                <a:ea typeface="Calibri"/>
                <a:cs typeface="Calibri"/>
              </a:rPr>
              <a:t> </a:t>
            </a:r>
            <a:r>
              <a:rPr lang="en-US" err="1">
                <a:latin typeface="Calibri"/>
                <a:ea typeface="Calibri"/>
                <a:cs typeface="Calibri"/>
              </a:rPr>
              <a:t>öll</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fá</a:t>
            </a:r>
            <a:r>
              <a:rPr lang="en-US">
                <a:latin typeface="Calibri"/>
                <a:ea typeface="Calibri"/>
                <a:cs typeface="Calibri"/>
              </a:rPr>
              <a:t> </a:t>
            </a:r>
            <a:r>
              <a:rPr lang="en-US" err="1">
                <a:latin typeface="Calibri"/>
                <a:ea typeface="Calibri"/>
                <a:cs typeface="Calibri"/>
              </a:rPr>
              <a:t>jafn</a:t>
            </a:r>
            <a:r>
              <a:rPr lang="en-US">
                <a:latin typeface="Calibri"/>
                <a:ea typeface="Calibri"/>
                <a:cs typeface="Calibri"/>
              </a:rPr>
              <a:t> </a:t>
            </a:r>
            <a:r>
              <a:rPr lang="en-US" err="1">
                <a:latin typeface="Calibri"/>
                <a:ea typeface="Calibri"/>
                <a:cs typeface="Calibri"/>
              </a:rPr>
              <a:t>mikið</a:t>
            </a:r>
            <a:r>
              <a:rPr lang="en-US">
                <a:latin typeface="Calibri"/>
                <a:ea typeface="Calibri"/>
                <a:cs typeface="Calibri"/>
              </a:rPr>
              <a:t>? </a:t>
            </a:r>
          </a:p>
          <a:p>
            <a:r>
              <a:rPr lang="en-US" dirty="0">
                <a:latin typeface="Calibri"/>
                <a:ea typeface="Calibri"/>
                <a:cs typeface="Calibri"/>
              </a:rPr>
              <a:t>Ef </a:t>
            </a:r>
            <a:r>
              <a:rPr lang="en-US" dirty="0" err="1">
                <a:latin typeface="Calibri"/>
                <a:ea typeface="Calibri"/>
                <a:cs typeface="Calibri"/>
              </a:rPr>
              <a:t>einhver</a:t>
            </a:r>
            <a:r>
              <a:rPr lang="en-US" dirty="0">
                <a:latin typeface="Calibri"/>
                <a:ea typeface="Calibri"/>
                <a:cs typeface="Calibri"/>
              </a:rPr>
              <a:t> </a:t>
            </a:r>
            <a:r>
              <a:rPr lang="en-US" dirty="0" err="1">
                <a:latin typeface="Calibri"/>
                <a:ea typeface="Calibri"/>
                <a:cs typeface="Calibri"/>
              </a:rPr>
              <a:t>þarf</a:t>
            </a:r>
            <a:r>
              <a:rPr lang="en-US" dirty="0">
                <a:latin typeface="Calibri"/>
                <a:ea typeface="Calibri"/>
                <a:cs typeface="Calibri"/>
              </a:rPr>
              <a:t> </a:t>
            </a:r>
            <a:r>
              <a:rPr lang="en-US" dirty="0" err="1">
                <a:latin typeface="Calibri"/>
                <a:ea typeface="Calibri"/>
                <a:cs typeface="Calibri"/>
              </a:rPr>
              <a:t>gleraugu</a:t>
            </a:r>
            <a:r>
              <a:rPr lang="en-US" dirty="0">
                <a:latin typeface="Calibri"/>
                <a:ea typeface="Calibri"/>
                <a:cs typeface="Calibri"/>
              </a:rPr>
              <a:t> – </a:t>
            </a:r>
            <a:r>
              <a:rPr lang="en-US" dirty="0" err="1">
                <a:latin typeface="Calibri"/>
                <a:ea typeface="Calibri"/>
                <a:cs typeface="Calibri"/>
              </a:rPr>
              <a:t>eiga</a:t>
            </a:r>
            <a:r>
              <a:rPr lang="en-US" dirty="0">
                <a:latin typeface="Calibri"/>
                <a:ea typeface="Calibri"/>
                <a:cs typeface="Calibri"/>
              </a:rPr>
              <a:t> </a:t>
            </a:r>
            <a:r>
              <a:rPr lang="en-US" dirty="0" err="1">
                <a:latin typeface="Calibri"/>
                <a:ea typeface="Calibri"/>
                <a:cs typeface="Calibri"/>
              </a:rPr>
              <a:t>þá</a:t>
            </a:r>
            <a:r>
              <a:rPr lang="en-US" dirty="0">
                <a:latin typeface="Calibri"/>
                <a:ea typeface="Calibri"/>
                <a:cs typeface="Calibri"/>
              </a:rPr>
              <a:t> öll </a:t>
            </a:r>
            <a:r>
              <a:rPr lang="en-US" dirty="0" err="1">
                <a:latin typeface="Calibri"/>
                <a:ea typeface="Calibri"/>
                <a:cs typeface="Calibri"/>
              </a:rPr>
              <a:t>rétt</a:t>
            </a:r>
            <a:r>
              <a:rPr lang="en-US" dirty="0">
                <a:latin typeface="Calibri"/>
                <a:ea typeface="Calibri"/>
                <a:cs typeface="Calibri"/>
              </a:rPr>
              <a:t> á </a:t>
            </a:r>
            <a:r>
              <a:rPr lang="en-US" dirty="0" err="1">
                <a:latin typeface="Calibri"/>
                <a:ea typeface="Calibri"/>
                <a:cs typeface="Calibri"/>
              </a:rPr>
              <a:t>því</a:t>
            </a:r>
            <a:r>
              <a:rPr lang="en-US" dirty="0">
                <a:latin typeface="Calibri"/>
                <a:ea typeface="Calibri"/>
                <a:cs typeface="Calibri"/>
              </a:rPr>
              <a:t>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fá</a:t>
            </a:r>
            <a:r>
              <a:rPr lang="en-US" dirty="0">
                <a:latin typeface="Calibri"/>
                <a:ea typeface="Calibri"/>
                <a:cs typeface="Calibri"/>
              </a:rPr>
              <a:t> </a:t>
            </a:r>
            <a:r>
              <a:rPr lang="en-US" dirty="0" err="1">
                <a:latin typeface="Calibri"/>
                <a:ea typeface="Calibri"/>
                <a:cs typeface="Calibri"/>
              </a:rPr>
              <a:t>gleraugu</a:t>
            </a:r>
            <a:r>
              <a:rPr lang="en-US" dirty="0">
                <a:latin typeface="Calibri"/>
                <a:ea typeface="Calibri"/>
                <a:cs typeface="Calibri"/>
              </a:rPr>
              <a:t>?</a:t>
            </a:r>
          </a:p>
          <a:p>
            <a:r>
              <a:rPr lang="en-US" dirty="0">
                <a:latin typeface="Calibri"/>
                <a:ea typeface="Calibri"/>
                <a:cs typeface="Calibri"/>
              </a:rPr>
              <a:t>Ef </a:t>
            </a:r>
            <a:r>
              <a:rPr lang="en-US" dirty="0" err="1">
                <a:latin typeface="Calibri"/>
                <a:ea typeface="Calibri"/>
                <a:cs typeface="Calibri"/>
              </a:rPr>
              <a:t>einhver</a:t>
            </a:r>
            <a:r>
              <a:rPr lang="en-US" dirty="0">
                <a:latin typeface="Calibri"/>
                <a:ea typeface="Calibri"/>
                <a:cs typeface="Calibri"/>
              </a:rPr>
              <a:t> </a:t>
            </a:r>
            <a:r>
              <a:rPr lang="en-US" dirty="0" err="1">
                <a:latin typeface="Calibri"/>
                <a:ea typeface="Calibri"/>
                <a:cs typeface="Calibri"/>
              </a:rPr>
              <a:t>þarf</a:t>
            </a:r>
            <a:r>
              <a:rPr lang="en-US" dirty="0">
                <a:latin typeface="Calibri"/>
                <a:ea typeface="Calibri"/>
                <a:cs typeface="Calibri"/>
              </a:rPr>
              <a:t> </a:t>
            </a:r>
            <a:r>
              <a:rPr lang="en-US" dirty="0" err="1">
                <a:latin typeface="Calibri"/>
                <a:ea typeface="Calibri"/>
                <a:cs typeface="Calibri"/>
              </a:rPr>
              <a:t>hjólastól</a:t>
            </a:r>
            <a:r>
              <a:rPr lang="en-US" dirty="0">
                <a:latin typeface="Calibri"/>
                <a:ea typeface="Calibri"/>
                <a:cs typeface="Calibri"/>
              </a:rPr>
              <a:t> - </a:t>
            </a:r>
            <a:r>
              <a:rPr lang="en-US" dirty="0" err="1">
                <a:latin typeface="Calibri"/>
                <a:ea typeface="Calibri"/>
                <a:cs typeface="Calibri"/>
              </a:rPr>
              <a:t>eiga</a:t>
            </a:r>
            <a:r>
              <a:rPr lang="en-US" dirty="0">
                <a:latin typeface="Calibri"/>
                <a:ea typeface="Calibri"/>
                <a:cs typeface="Calibri"/>
              </a:rPr>
              <a:t> </a:t>
            </a:r>
            <a:r>
              <a:rPr lang="en-US" dirty="0" err="1">
                <a:latin typeface="Calibri"/>
                <a:ea typeface="Calibri"/>
                <a:cs typeface="Calibri"/>
              </a:rPr>
              <a:t>þá</a:t>
            </a:r>
            <a:r>
              <a:rPr lang="en-US" dirty="0">
                <a:latin typeface="Calibri"/>
                <a:ea typeface="Calibri"/>
                <a:cs typeface="Calibri"/>
              </a:rPr>
              <a:t> </a:t>
            </a:r>
            <a:r>
              <a:rPr lang="en-US" dirty="0" err="1">
                <a:latin typeface="Calibri"/>
                <a:ea typeface="Calibri"/>
                <a:cs typeface="Calibri"/>
              </a:rPr>
              <a:t>öll</a:t>
            </a:r>
            <a:r>
              <a:rPr lang="en-US" dirty="0">
                <a:latin typeface="Calibri"/>
                <a:ea typeface="Calibri"/>
                <a:cs typeface="Calibri"/>
              </a:rPr>
              <a:t> </a:t>
            </a:r>
            <a:r>
              <a:rPr lang="en-US" dirty="0" err="1">
                <a:latin typeface="Calibri"/>
                <a:ea typeface="Calibri"/>
                <a:cs typeface="Calibri"/>
              </a:rPr>
              <a:t>rétt</a:t>
            </a:r>
            <a:r>
              <a:rPr lang="en-US" dirty="0">
                <a:latin typeface="Calibri"/>
                <a:ea typeface="Calibri"/>
                <a:cs typeface="Calibri"/>
              </a:rPr>
              <a:t> á </a:t>
            </a:r>
            <a:r>
              <a:rPr lang="en-US" dirty="0" err="1">
                <a:latin typeface="Calibri"/>
                <a:ea typeface="Calibri"/>
                <a:cs typeface="Calibri"/>
              </a:rPr>
              <a:t>því</a:t>
            </a:r>
            <a:r>
              <a:rPr lang="en-US" dirty="0">
                <a:latin typeface="Calibri"/>
                <a:ea typeface="Calibri"/>
                <a:cs typeface="Calibri"/>
              </a:rPr>
              <a:t>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fá</a:t>
            </a:r>
            <a:r>
              <a:rPr lang="en-US" dirty="0">
                <a:latin typeface="Calibri"/>
                <a:ea typeface="Calibri"/>
                <a:cs typeface="Calibri"/>
              </a:rPr>
              <a:t> </a:t>
            </a:r>
            <a:r>
              <a:rPr lang="en-US" dirty="0" err="1">
                <a:latin typeface="Calibri"/>
                <a:ea typeface="Calibri"/>
                <a:cs typeface="Calibri"/>
              </a:rPr>
              <a:t>sömu</a:t>
            </a:r>
            <a:r>
              <a:rPr lang="en-US" dirty="0">
                <a:latin typeface="Calibri"/>
                <a:ea typeface="Calibri"/>
                <a:cs typeface="Calibri"/>
              </a:rPr>
              <a:t> </a:t>
            </a:r>
            <a:r>
              <a:rPr lang="en-US" dirty="0" err="1">
                <a:latin typeface="Calibri"/>
                <a:ea typeface="Calibri"/>
                <a:cs typeface="Calibri"/>
              </a:rPr>
              <a:t>aðstoð</a:t>
            </a:r>
            <a:r>
              <a:rPr lang="en-US" dirty="0">
                <a:latin typeface="Calibri"/>
                <a:ea typeface="Calibri"/>
                <a:cs typeface="Calibri"/>
              </a:rPr>
              <a:t>? </a:t>
            </a:r>
          </a:p>
          <a:p>
            <a:r>
              <a:rPr lang="en-US" dirty="0" err="1">
                <a:latin typeface="Calibri"/>
                <a:ea typeface="Calibri"/>
                <a:cs typeface="Calibri"/>
              </a:rPr>
              <a:t>Stundum</a:t>
            </a:r>
            <a:r>
              <a:rPr lang="en-US" dirty="0">
                <a:latin typeface="Calibri"/>
                <a:ea typeface="Calibri"/>
                <a:cs typeface="Calibri"/>
              </a:rPr>
              <a:t> </a:t>
            </a:r>
            <a:r>
              <a:rPr lang="en-US" dirty="0" err="1">
                <a:latin typeface="Calibri"/>
                <a:ea typeface="Calibri"/>
                <a:cs typeface="Calibri"/>
              </a:rPr>
              <a:t>þurfa</a:t>
            </a:r>
            <a:r>
              <a:rPr lang="en-US" dirty="0">
                <a:latin typeface="Calibri"/>
                <a:ea typeface="Calibri"/>
                <a:cs typeface="Calibri"/>
              </a:rPr>
              <a:t> sum </a:t>
            </a:r>
            <a:r>
              <a:rPr lang="en-US" dirty="0" err="1">
                <a:latin typeface="Calibri"/>
                <a:ea typeface="Calibri"/>
                <a:cs typeface="Calibri"/>
              </a:rPr>
              <a:t>börn</a:t>
            </a:r>
            <a:r>
              <a:rPr lang="en-US" dirty="0">
                <a:latin typeface="Calibri"/>
                <a:ea typeface="Calibri"/>
                <a:cs typeface="Calibri"/>
              </a:rPr>
              <a:t> </a:t>
            </a:r>
            <a:r>
              <a:rPr lang="en-US" dirty="0" err="1">
                <a:latin typeface="Calibri"/>
                <a:ea typeface="Calibri"/>
                <a:cs typeface="Calibri"/>
              </a:rPr>
              <a:t>meiri</a:t>
            </a:r>
            <a:r>
              <a:rPr lang="en-US" dirty="0">
                <a:latin typeface="Calibri"/>
                <a:ea typeface="Calibri"/>
                <a:cs typeface="Calibri"/>
              </a:rPr>
              <a:t> </a:t>
            </a:r>
            <a:r>
              <a:rPr lang="en-US" dirty="0" err="1">
                <a:latin typeface="Calibri"/>
                <a:ea typeface="Calibri"/>
                <a:cs typeface="Calibri"/>
              </a:rPr>
              <a:t>aðstoð</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önnur</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þess</a:t>
            </a:r>
            <a:r>
              <a:rPr lang="en-US" dirty="0">
                <a:latin typeface="Calibri"/>
                <a:ea typeface="Calibri"/>
                <a:cs typeface="Calibri"/>
              </a:rPr>
              <a:t> </a:t>
            </a:r>
            <a:r>
              <a:rPr lang="en-US" dirty="0" err="1">
                <a:latin typeface="Calibri"/>
                <a:ea typeface="Calibri"/>
                <a:cs typeface="Calibri"/>
              </a:rPr>
              <a:t>að</a:t>
            </a:r>
            <a:r>
              <a:rPr lang="en-US" dirty="0">
                <a:latin typeface="Calibri"/>
                <a:ea typeface="Calibri"/>
                <a:cs typeface="Calibri"/>
              </a:rPr>
              <a:t> </a:t>
            </a:r>
            <a:r>
              <a:rPr lang="en-US" dirty="0" err="1">
                <a:latin typeface="Calibri"/>
                <a:ea typeface="Calibri"/>
                <a:cs typeface="Calibri"/>
              </a:rPr>
              <a:t>njóta</a:t>
            </a:r>
            <a:r>
              <a:rPr lang="en-US" dirty="0">
                <a:latin typeface="Calibri"/>
                <a:ea typeface="Calibri"/>
                <a:cs typeface="Calibri"/>
              </a:rPr>
              <a:t> </a:t>
            </a:r>
            <a:r>
              <a:rPr lang="en-US" dirty="0" err="1">
                <a:latin typeface="Calibri"/>
                <a:ea typeface="Calibri"/>
                <a:cs typeface="Calibri"/>
              </a:rPr>
              <a:t>sömu</a:t>
            </a:r>
            <a:r>
              <a:rPr lang="en-US" dirty="0">
                <a:latin typeface="Calibri"/>
                <a:ea typeface="Calibri"/>
                <a:cs typeface="Calibri"/>
              </a:rPr>
              <a:t> </a:t>
            </a:r>
            <a:r>
              <a:rPr lang="en-US" dirty="0" err="1">
                <a:latin typeface="Calibri"/>
                <a:ea typeface="Calibri"/>
                <a:cs typeface="Calibri"/>
              </a:rPr>
              <a:t>tækifæra</a:t>
            </a:r>
            <a:r>
              <a:rPr lang="en-US" dirty="0">
                <a:latin typeface="Calibri"/>
                <a:ea typeface="Calibri"/>
                <a:cs typeface="Calibri"/>
              </a:rPr>
              <a:t> - </a:t>
            </a:r>
            <a:r>
              <a:rPr lang="en-US" dirty="0" err="1">
                <a:latin typeface="Calibri"/>
                <a:ea typeface="Calibri"/>
                <a:cs typeface="Calibri"/>
              </a:rPr>
              <a:t>ræðum</a:t>
            </a:r>
            <a:r>
              <a:rPr lang="en-US" dirty="0">
                <a:latin typeface="Calibri"/>
                <a:ea typeface="Calibri"/>
                <a:cs typeface="Calibri"/>
              </a:rPr>
              <a:t> </a:t>
            </a:r>
            <a:r>
              <a:rPr lang="en-US" dirty="0" err="1">
                <a:latin typeface="Calibri"/>
                <a:ea typeface="Calibri"/>
                <a:cs typeface="Calibri"/>
              </a:rPr>
              <a:t>það</a:t>
            </a:r>
            <a:r>
              <a:rPr lang="en-US" dirty="0">
                <a:latin typeface="Calibri"/>
                <a:ea typeface="Calibri"/>
                <a:cs typeface="Calibri"/>
              </a:rPr>
              <a:t> </a:t>
            </a:r>
            <a:r>
              <a:rPr lang="en-US" dirty="0" err="1">
                <a:latin typeface="Calibri"/>
                <a:ea typeface="Calibri"/>
                <a:cs typeface="Calibri"/>
              </a:rPr>
              <a:t>aðeins</a:t>
            </a:r>
            <a:r>
              <a:rPr lang="en-US" dirty="0">
                <a:latin typeface="Calibri"/>
                <a:ea typeface="Calibri"/>
                <a:cs typeface="Calibri"/>
              </a:rPr>
              <a:t>. </a:t>
            </a:r>
          </a:p>
        </p:txBody>
      </p:sp>
      <p:sp>
        <p:nvSpPr>
          <p:cNvPr id="4" name="Slide Number Placeholder 3"/>
          <p:cNvSpPr>
            <a:spLocks noGrp="1"/>
          </p:cNvSpPr>
          <p:nvPr>
            <p:ph type="sldNum" sz="quarter" idx="5"/>
          </p:nvPr>
        </p:nvSpPr>
        <p:spPr/>
        <p:txBody>
          <a:bodyPr/>
          <a:lstStyle/>
          <a:p>
            <a:fld id="{682CCF95-B760-4383-AFD8-A595AEB9A055}" type="slidenum">
              <a:rPr lang="is-IS" smtClean="0"/>
              <a:t>13</a:t>
            </a:fld>
            <a:endParaRPr lang="is-IS"/>
          </a:p>
        </p:txBody>
      </p:sp>
    </p:spTree>
    <p:extLst>
      <p:ext uri="{BB962C8B-B14F-4D97-AF65-F5344CB8AC3E}">
        <p14:creationId xmlns:p14="http://schemas.microsoft.com/office/powerpoint/2010/main" val="2002443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8C22-95D0-3605-18E9-EDDCA44A5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s-IS"/>
          </a:p>
        </p:txBody>
      </p:sp>
      <p:sp>
        <p:nvSpPr>
          <p:cNvPr id="3" name="Subtitle 2">
            <a:extLst>
              <a:ext uri="{FF2B5EF4-FFF2-40B4-BE49-F238E27FC236}">
                <a16:creationId xmlns:a16="http://schemas.microsoft.com/office/drawing/2014/main" id="{85CBCD2C-8240-FA2B-9964-E8C21A1E2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a:p>
        </p:txBody>
      </p:sp>
      <p:sp>
        <p:nvSpPr>
          <p:cNvPr id="4" name="Date Placeholder 3">
            <a:extLst>
              <a:ext uri="{FF2B5EF4-FFF2-40B4-BE49-F238E27FC236}">
                <a16:creationId xmlns:a16="http://schemas.microsoft.com/office/drawing/2014/main" id="{3F809E0D-C5A1-D1DF-929C-FB4E384678AB}"/>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F91E05B4-4CF7-E733-935D-740D7E189F10}"/>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7841C173-3FA7-946B-87CD-28DEFF06A64A}"/>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07484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4CA8-3149-3D4D-909E-AE3F62604B0B}"/>
              </a:ext>
            </a:extLst>
          </p:cNvPr>
          <p:cNvSpPr>
            <a:spLocks noGrp="1"/>
          </p:cNvSpPr>
          <p:nvPr>
            <p:ph type="title"/>
          </p:nvPr>
        </p:nvSpPr>
        <p:spPr/>
        <p:txBody>
          <a:bodyPr/>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94028049-AF21-134C-8F3D-FC091469D7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6DD56022-34F9-EADD-6814-9A863F1C7452}"/>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4705E143-9553-84C6-CA5E-FB7C87CB0F08}"/>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EEA02274-3717-E4A2-D33D-E48FD3AA6785}"/>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429213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A3288-7CAD-052E-1340-72D5FAD0B7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s-IS"/>
          </a:p>
        </p:txBody>
      </p:sp>
      <p:sp>
        <p:nvSpPr>
          <p:cNvPr id="3" name="Vertical Text Placeholder 2">
            <a:extLst>
              <a:ext uri="{FF2B5EF4-FFF2-40B4-BE49-F238E27FC236}">
                <a16:creationId xmlns:a16="http://schemas.microsoft.com/office/drawing/2014/main" id="{A7E3B5EB-2779-AFB9-8E02-53DE83CBE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D3AD3696-6C0E-3D85-16D6-A461C355F244}"/>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3E5A307E-E253-C53C-7EDD-623A0BD0F583}"/>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0E5E00D-06F8-1603-B79F-6704A456ABE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077451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011897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32079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F6DF-F4FE-696B-8BD1-2CBBDE271877}"/>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8683085A-723F-3D5F-C11E-D1623B414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7951F7BA-93FA-E8F1-29B0-7198DBA6A42C}"/>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A96465EF-7590-EAA2-EE84-C5DCF569E34B}"/>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38669FA-7E62-968D-2C20-C07B6111BCE2}"/>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81417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C4F3-1E4F-78C5-6693-655F014D8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s-IS"/>
          </a:p>
        </p:txBody>
      </p:sp>
      <p:sp>
        <p:nvSpPr>
          <p:cNvPr id="3" name="Text Placeholder 2">
            <a:extLst>
              <a:ext uri="{FF2B5EF4-FFF2-40B4-BE49-F238E27FC236}">
                <a16:creationId xmlns:a16="http://schemas.microsoft.com/office/drawing/2014/main" id="{9A7B563B-1153-F0E2-42F3-712A8CCCFE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29CE6-075E-6683-D420-0C9CB86E0FA1}"/>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98612205-A487-C65C-CD6C-C6E902E4B0AF}"/>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D57A38D1-8A80-02EF-189C-FFEDDF54B72C}"/>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66977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A17F-F5FA-582D-59C9-306CEF0B33C5}"/>
              </a:ext>
            </a:extLst>
          </p:cNvPr>
          <p:cNvSpPr>
            <a:spLocks noGrp="1"/>
          </p:cNvSpPr>
          <p:nvPr>
            <p:ph type="title"/>
          </p:nvPr>
        </p:nvSpPr>
        <p:spPr/>
        <p:txBody>
          <a:bodyPr/>
          <a:lstStyle/>
          <a:p>
            <a:r>
              <a:rPr lang="en-US"/>
              <a:t>Click to edit Master title style</a:t>
            </a:r>
            <a:endParaRPr lang="is-IS"/>
          </a:p>
        </p:txBody>
      </p:sp>
      <p:sp>
        <p:nvSpPr>
          <p:cNvPr id="3" name="Content Placeholder 2">
            <a:extLst>
              <a:ext uri="{FF2B5EF4-FFF2-40B4-BE49-F238E27FC236}">
                <a16:creationId xmlns:a16="http://schemas.microsoft.com/office/drawing/2014/main" id="{07F2D7EB-ADAB-9153-EE1F-2EC4BDC0E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C8B59851-3069-605F-C744-920C97D270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0E097CDF-67DA-C2B4-9CCC-B6A482520DE9}"/>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806A7EC6-82BF-9E9E-EBA8-B7D03A748FB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73D71BC6-4496-AA47-D499-11BB94CB00A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254141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5D68-05A9-486E-3F7D-4D24DD9CFC5D}"/>
              </a:ext>
            </a:extLst>
          </p:cNvPr>
          <p:cNvSpPr>
            <a:spLocks noGrp="1"/>
          </p:cNvSpPr>
          <p:nvPr>
            <p:ph type="title"/>
          </p:nvPr>
        </p:nvSpPr>
        <p:spPr>
          <a:xfrm>
            <a:off x="839788" y="365125"/>
            <a:ext cx="10515600" cy="1325563"/>
          </a:xfrm>
        </p:spPr>
        <p:txBody>
          <a:bodyPr/>
          <a:lstStyle/>
          <a:p>
            <a:r>
              <a:rPr lang="en-US"/>
              <a:t>Click to edit Master title style</a:t>
            </a:r>
            <a:endParaRPr lang="is-IS"/>
          </a:p>
        </p:txBody>
      </p:sp>
      <p:sp>
        <p:nvSpPr>
          <p:cNvPr id="3" name="Text Placeholder 2">
            <a:extLst>
              <a:ext uri="{FF2B5EF4-FFF2-40B4-BE49-F238E27FC236}">
                <a16:creationId xmlns:a16="http://schemas.microsoft.com/office/drawing/2014/main" id="{29C1303F-34B2-070F-F694-4E271805A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5BF6DA-0614-DCC0-8D89-83280A929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F66870C5-2991-EE68-3BE1-BEFB8420B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40C1D-B399-7760-7D71-973B291CE2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68AF0512-4574-072E-B0BF-00718C7AD007}"/>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8" name="Footer Placeholder 7">
            <a:extLst>
              <a:ext uri="{FF2B5EF4-FFF2-40B4-BE49-F238E27FC236}">
                <a16:creationId xmlns:a16="http://schemas.microsoft.com/office/drawing/2014/main" id="{F8F52023-2CCA-0082-4B9C-D1246E2D2379}"/>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FED1083A-5867-19ED-74B0-87CB7B1F4B71}"/>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15045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6F0A-F06E-3E69-42ED-BB7B228591E9}"/>
              </a:ext>
            </a:extLst>
          </p:cNvPr>
          <p:cNvSpPr>
            <a:spLocks noGrp="1"/>
          </p:cNvSpPr>
          <p:nvPr>
            <p:ph type="title"/>
          </p:nvPr>
        </p:nvSpPr>
        <p:spPr/>
        <p:txBody>
          <a:bodyPr/>
          <a:lstStyle/>
          <a:p>
            <a:r>
              <a:rPr lang="en-US"/>
              <a:t>Click to edit Master title style</a:t>
            </a:r>
            <a:endParaRPr lang="is-IS"/>
          </a:p>
        </p:txBody>
      </p:sp>
      <p:sp>
        <p:nvSpPr>
          <p:cNvPr id="3" name="Date Placeholder 2">
            <a:extLst>
              <a:ext uri="{FF2B5EF4-FFF2-40B4-BE49-F238E27FC236}">
                <a16:creationId xmlns:a16="http://schemas.microsoft.com/office/drawing/2014/main" id="{52F164D2-559F-2410-03A0-4BCDBF068513}"/>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4" name="Footer Placeholder 3">
            <a:extLst>
              <a:ext uri="{FF2B5EF4-FFF2-40B4-BE49-F238E27FC236}">
                <a16:creationId xmlns:a16="http://schemas.microsoft.com/office/drawing/2014/main" id="{DE84D5F4-D10B-5F27-5850-F4DC84D48128}"/>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4081972B-1FE2-14BE-A10D-601FD4CAD986}"/>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122316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9FF90-869B-A39D-2A11-D877E4B370D4}"/>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3" name="Footer Placeholder 2">
            <a:extLst>
              <a:ext uri="{FF2B5EF4-FFF2-40B4-BE49-F238E27FC236}">
                <a16:creationId xmlns:a16="http://schemas.microsoft.com/office/drawing/2014/main" id="{F1DF9B32-26FA-4AE2-6D35-2F43C81222BA}"/>
              </a:ext>
            </a:extLst>
          </p:cNvPr>
          <p:cNvSpPr>
            <a:spLocks noGrp="1"/>
          </p:cNvSpPr>
          <p:nvPr>
            <p:ph type="ftr" sz="quarter" idx="11"/>
          </p:nvPr>
        </p:nvSpPr>
        <p:spPr/>
        <p:txBody>
          <a:bodyPr/>
          <a:lstStyle/>
          <a:p>
            <a:endParaRPr lang="is-IS"/>
          </a:p>
        </p:txBody>
      </p:sp>
      <p:sp>
        <p:nvSpPr>
          <p:cNvPr id="4" name="Slide Number Placeholder 3">
            <a:extLst>
              <a:ext uri="{FF2B5EF4-FFF2-40B4-BE49-F238E27FC236}">
                <a16:creationId xmlns:a16="http://schemas.microsoft.com/office/drawing/2014/main" id="{E00A7707-0E33-F8B9-9528-6233A2C67A93}"/>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254899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2132-D10E-8103-BD8E-37F615F7F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Content Placeholder 2">
            <a:extLst>
              <a:ext uri="{FF2B5EF4-FFF2-40B4-BE49-F238E27FC236}">
                <a16:creationId xmlns:a16="http://schemas.microsoft.com/office/drawing/2014/main" id="{0549BC9C-9FF5-DD5E-5E72-6663D4813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8A990474-81F9-6A5D-7D7F-161964B53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5DE6E-418C-B830-2219-8DBD65D663D1}"/>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FE26B388-430B-EDE3-A021-1EEB1C182AE8}"/>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C6697466-594A-06BF-AD05-1B9601E0C8B4}"/>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94972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26ED-5E3E-E9C8-FDD3-EFA2A4C24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s-IS"/>
          </a:p>
        </p:txBody>
      </p:sp>
      <p:sp>
        <p:nvSpPr>
          <p:cNvPr id="3" name="Picture Placeholder 2">
            <a:extLst>
              <a:ext uri="{FF2B5EF4-FFF2-40B4-BE49-F238E27FC236}">
                <a16:creationId xmlns:a16="http://schemas.microsoft.com/office/drawing/2014/main" id="{987708FC-8DA4-70E4-C509-399BF8E9D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A3D7BB60-F64D-D367-6DED-4BA1C8481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91ADF-64D3-2745-5E4A-6546A6FC1610}"/>
              </a:ext>
            </a:extLst>
          </p:cNvPr>
          <p:cNvSpPr>
            <a:spLocks noGrp="1"/>
          </p:cNvSpPr>
          <p:nvPr>
            <p:ph type="dt" sz="half" idx="10"/>
          </p:nvPr>
        </p:nvSpPr>
        <p:spPr/>
        <p:txBody>
          <a:bodyPr/>
          <a:lstStyle/>
          <a:p>
            <a:fld id="{5B656E6E-6154-48EC-ADE3-A7B1BCD6583C}" type="datetimeFigureOut">
              <a:rPr lang="is-IS" smtClean="0"/>
              <a:t>16.4.2024</a:t>
            </a:fld>
            <a:endParaRPr lang="is-IS"/>
          </a:p>
        </p:txBody>
      </p:sp>
      <p:sp>
        <p:nvSpPr>
          <p:cNvPr id="6" name="Footer Placeholder 5">
            <a:extLst>
              <a:ext uri="{FF2B5EF4-FFF2-40B4-BE49-F238E27FC236}">
                <a16:creationId xmlns:a16="http://schemas.microsoft.com/office/drawing/2014/main" id="{A217ABB0-7B6A-0A7E-1628-4BE58FA141C2}"/>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99238B86-633A-7B20-646A-B21C2810FB8B}"/>
              </a:ext>
            </a:extLst>
          </p:cNvPr>
          <p:cNvSpPr>
            <a:spLocks noGrp="1"/>
          </p:cNvSpPr>
          <p:nvPr>
            <p:ph type="sldNum" sz="quarter" idx="12"/>
          </p:nvPr>
        </p:nvSpPr>
        <p:spPr/>
        <p:txBody>
          <a:bodyPr/>
          <a:lstStyle/>
          <a:p>
            <a:fld id="{871CFBE4-1A8E-4C5F-BC2F-30C0C9F23C5E}" type="slidenum">
              <a:rPr lang="is-IS" smtClean="0"/>
              <a:t>‹#›</a:t>
            </a:fld>
            <a:endParaRPr lang="is-IS"/>
          </a:p>
        </p:txBody>
      </p:sp>
    </p:spTree>
    <p:extLst>
      <p:ext uri="{BB962C8B-B14F-4D97-AF65-F5344CB8AC3E}">
        <p14:creationId xmlns:p14="http://schemas.microsoft.com/office/powerpoint/2010/main" val="314691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2CD81-EBC3-8987-94E7-282271253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a:p>
        </p:txBody>
      </p:sp>
      <p:sp>
        <p:nvSpPr>
          <p:cNvPr id="3" name="Text Placeholder 2">
            <a:extLst>
              <a:ext uri="{FF2B5EF4-FFF2-40B4-BE49-F238E27FC236}">
                <a16:creationId xmlns:a16="http://schemas.microsoft.com/office/drawing/2014/main" id="{66ACDB12-9953-D73E-25E1-31FEE0C68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8E97AA63-A3E7-EB41-FDB4-C756A2E46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656E6E-6154-48EC-ADE3-A7B1BCD6583C}" type="datetimeFigureOut">
              <a:rPr lang="is-IS" smtClean="0"/>
              <a:t>16.4.2024</a:t>
            </a:fld>
            <a:endParaRPr lang="is-IS"/>
          </a:p>
        </p:txBody>
      </p:sp>
      <p:sp>
        <p:nvSpPr>
          <p:cNvPr id="5" name="Footer Placeholder 4">
            <a:extLst>
              <a:ext uri="{FF2B5EF4-FFF2-40B4-BE49-F238E27FC236}">
                <a16:creationId xmlns:a16="http://schemas.microsoft.com/office/drawing/2014/main" id="{AC10F263-62A3-61B8-3118-7B215DE0A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lide Number Placeholder 5">
            <a:extLst>
              <a:ext uri="{FF2B5EF4-FFF2-40B4-BE49-F238E27FC236}">
                <a16:creationId xmlns:a16="http://schemas.microsoft.com/office/drawing/2014/main" id="{E2B1BBD9-AE46-2A25-DC40-96BB9DD73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1CFBE4-1A8E-4C5F-BC2F-30C0C9F23C5E}" type="slidenum">
              <a:rPr lang="is-IS" smtClean="0"/>
              <a:t>‹#›</a:t>
            </a:fld>
            <a:endParaRPr lang="is-IS"/>
          </a:p>
        </p:txBody>
      </p:sp>
    </p:spTree>
    <p:extLst>
      <p:ext uri="{BB962C8B-B14F-4D97-AF65-F5344CB8AC3E}">
        <p14:creationId xmlns:p14="http://schemas.microsoft.com/office/powerpoint/2010/main" val="1802052886"/>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4/16/2024</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13435700"/>
      </p:ext>
    </p:extLst>
  </p:cSld>
  <p:clrMap bg1="dk1" tx1="lt1" bg2="dk2" tx2="lt2" accent1="accent1" accent2="accent2" accent3="accent3" accent4="accent4" accent5="accent5" accent6="accent6" hlink="hlink" folHlink="folHlink"/>
  <p:sldLayoutIdLst>
    <p:sldLayoutId id="2147483688" r:id="rId1"/>
    <p:sldLayoutId id="2147483675"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ustomXml" Target="../ink/ink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8.jpeg"/><Relationship Id="rId2" Type="http://schemas.openxmlformats.org/officeDocument/2006/relationships/video" Target="https://www.youtube.com/embed/6FjkopHqOEs?start=14&amp;feature=oembed" TargetMode="External"/><Relationship Id="rId1" Type="http://schemas.openxmlformats.org/officeDocument/2006/relationships/video" Target="https://www.youtube.com/embed/98asRVO3FDw?feature=oembed" TargetMode="External"/><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video" Target="https://www.youtube.com/embed/v8atrsyLFBU?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3.svg"/><Relationship Id="rId7"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5.svg"/><Relationship Id="rId10"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chrome-extension://efaidnbmnnnibpcajpcglclefindmkaj/https:/uniceficeland.cdn.prismic.io/uniceficeland/3693cdd1-b628-40e6-baed-e7bea3da1a53_HREYFINGIN_2023_aheitablad.pdf" TargetMode="External"/><Relationship Id="rId3" Type="http://schemas.openxmlformats.org/officeDocument/2006/relationships/image" Target="../media/image4.jpeg"/><Relationship Id="rId7" Type="http://schemas.openxmlformats.org/officeDocument/2006/relationships/hyperlink" Target="https://uniceficeland.cdn.prismic.io/uniceficeland/65dc6b703a605798c18c3f0a_2024_kynningarbref_a%C3%B0standendur.pdf"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uniceficeland.cdn.prismic.io/uniceficeland/f989375e-fbdf-444b-8a20-77adac178a85_2024_HREYFINGIN_FRAMKV%C3%86MDAB%C3%86KLINGUR.pdf" TargetMode="External"/><Relationship Id="rId5" Type="http://schemas.openxmlformats.org/officeDocument/2006/relationships/hyperlink" Target="https://uniceficeland.cdn.prismic.io/uniceficeland/d496fc36-dec6-4b52-9e6e-b1cb16c66567_2024_HREYFINGIN_KYNNINGARB.pdf" TargetMode="External"/><Relationship Id="rId4" Type="http://schemas.openxmlformats.org/officeDocument/2006/relationships/image" Target="../media/image6.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hyperlink" Target="https://mms.is/namsefni/sjalfbaerni-nemendabok" TargetMode="External"/><Relationship Id="rId3" Type="http://schemas.openxmlformats.org/officeDocument/2006/relationships/image" Target="../media/image6.png"/><Relationship Id="rId7" Type="http://schemas.openxmlformats.org/officeDocument/2006/relationships/hyperlink" Target="https://un.is/kennsluefni/" TargetMode="External"/><Relationship Id="rId12" Type="http://schemas.openxmlformats.org/officeDocument/2006/relationships/hyperlink" Target="http://www.gerasjalfur.is/"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https://www.unicef.is/rettindaratleikur" TargetMode="External"/><Relationship Id="rId11" Type="http://schemas.openxmlformats.org/officeDocument/2006/relationships/hyperlink" Target="https://www.youtube.com/watch?v=Jdg1_DEDjmk&amp;list=PLr3r5ZhK0uFzZ3-TWMFyrG39yhdW4tHdh" TargetMode="External"/><Relationship Id="rId5" Type="http://schemas.openxmlformats.org/officeDocument/2006/relationships/hyperlink" Target="https://www.barnasattmali.is/" TargetMode="External"/><Relationship Id="rId10" Type="http://schemas.openxmlformats.org/officeDocument/2006/relationships/hyperlink" Target="https://spilari.nyr.ruv.is/krakkaruv/spila/vid-eigum-oll-rettindi/32542/9mb0v1" TargetMode="External"/><Relationship Id="rId4" Type="http://schemas.openxmlformats.org/officeDocument/2006/relationships/hyperlink" Target="https://www.unicef.is/umakademiuna" TargetMode="External"/><Relationship Id="rId9" Type="http://schemas.openxmlformats.org/officeDocument/2006/relationships/hyperlink" Target="https://spilari.nyr.ruv.is/krakkaruv/spila/barnasattmali-tiu-ara/34460/a8kbe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microsoft.com/office/2018/10/relationships/comments" Target="../comments/modernComment_101_DE963E7A.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youtube.com/watch?v=71AMWFaTr3Q&amp;list=PLmoSvq6M6wmqd3yi91yoFGCEI5091p8SR" TargetMode="External"/><Relationship Id="rId5" Type="http://schemas.openxmlformats.org/officeDocument/2006/relationships/hyperlink" Target="https://www.youtube.com/watch?v=5ZdAYti8eLs"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tripes on a blue background&#10;&#10;Description automatically generated">
            <a:extLst>
              <a:ext uri="{FF2B5EF4-FFF2-40B4-BE49-F238E27FC236}">
                <a16:creationId xmlns:a16="http://schemas.microsoft.com/office/drawing/2014/main" id="{2ADBC0DB-3E9A-7D88-B0B6-D784CA5E03A1}"/>
              </a:ext>
            </a:extLst>
          </p:cNvPr>
          <p:cNvPicPr>
            <a:picLocks noChangeAspect="1"/>
          </p:cNvPicPr>
          <p:nvPr/>
        </p:nvPicPr>
        <p:blipFill rotWithShape="1">
          <a:blip r:embed="rId2"/>
          <a:stretch/>
        </p:blipFill>
        <p:spPr>
          <a:xfrm>
            <a:off x="-316893" y="0"/>
            <a:ext cx="12573000" cy="6858000"/>
          </a:xfrm>
          <a:prstGeom prst="rect">
            <a:avLst/>
          </a:prstGeom>
        </p:spPr>
      </p:pic>
      <p:sp>
        <p:nvSpPr>
          <p:cNvPr id="6" name="TextBox 5">
            <a:extLst>
              <a:ext uri="{FF2B5EF4-FFF2-40B4-BE49-F238E27FC236}">
                <a16:creationId xmlns:a16="http://schemas.microsoft.com/office/drawing/2014/main" id="{873C176D-21BB-358A-AE34-15B11B0F4C76}"/>
              </a:ext>
            </a:extLst>
          </p:cNvPr>
          <p:cNvSpPr txBox="1"/>
          <p:nvPr/>
        </p:nvSpPr>
        <p:spPr>
          <a:xfrm>
            <a:off x="5305842" y="5980136"/>
            <a:ext cx="5424256" cy="369332"/>
          </a:xfrm>
          <a:prstGeom prst="rect">
            <a:avLst/>
          </a:prstGeom>
          <a:noFill/>
        </p:spPr>
        <p:txBody>
          <a:bodyPr wrap="square" lIns="91440" tIns="45720" rIns="91440" bIns="45720" rtlCol="0" anchor="t">
            <a:spAutoFit/>
          </a:bodyPr>
          <a:lstStyle/>
          <a:p>
            <a:r>
              <a:rPr lang="is-IS" dirty="0">
                <a:solidFill>
                  <a:schemeClr val="bg1"/>
                </a:solidFill>
                <a:latin typeface="Univers"/>
              </a:rPr>
              <a:t>Fræðsla og verkefni fyrir yngsta stig grunnskóla </a:t>
            </a:r>
            <a:endParaRPr lang="is-IS" dirty="0">
              <a:solidFill>
                <a:schemeClr val="bg1"/>
              </a:solidFill>
              <a:latin typeface="Univers" panose="020B0503020202020204" pitchFamily="34" charset="0"/>
            </a:endParaRPr>
          </a:p>
        </p:txBody>
      </p:sp>
      <p:pic>
        <p:nvPicPr>
          <p:cNvPr id="8" name="Picture 7">
            <a:extLst>
              <a:ext uri="{FF2B5EF4-FFF2-40B4-BE49-F238E27FC236}">
                <a16:creationId xmlns:a16="http://schemas.microsoft.com/office/drawing/2014/main" id="{F6311A57-A90B-32CC-704B-8079202866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07" b="7707"/>
          <a:stretch/>
        </p:blipFill>
        <p:spPr>
          <a:xfrm>
            <a:off x="5306712" y="2760321"/>
            <a:ext cx="5421513" cy="3090644"/>
          </a:xfrm>
          <a:prstGeom prst="rect">
            <a:avLst/>
          </a:prstGeom>
        </p:spPr>
      </p:pic>
      <p:pic>
        <p:nvPicPr>
          <p:cNvPr id="12" name="Picture 11" descr="A blue text on a white background&#10;&#10;Description automatically generated">
            <a:extLst>
              <a:ext uri="{FF2B5EF4-FFF2-40B4-BE49-F238E27FC236}">
                <a16:creationId xmlns:a16="http://schemas.microsoft.com/office/drawing/2014/main" id="{F18DDCBE-7886-3637-7E90-F1CB274B0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893" y="0"/>
            <a:ext cx="1124663" cy="1124663"/>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02C54BDD-FD0B-424E-113F-7008AB89639B}"/>
                  </a:ext>
                </a:extLst>
              </p14:cNvPr>
              <p14:cNvContentPartPr/>
              <p14:nvPr/>
            </p14:nvContentPartPr>
            <p14:xfrm>
              <a:off x="3056197" y="-1715040"/>
              <a:ext cx="360" cy="360"/>
            </p14:xfrm>
          </p:contentPart>
        </mc:Choice>
        <mc:Fallback xmlns="">
          <p:pic>
            <p:nvPicPr>
              <p:cNvPr id="14" name="Ink 13">
                <a:extLst>
                  <a:ext uri="{FF2B5EF4-FFF2-40B4-BE49-F238E27FC236}">
                    <a16:creationId xmlns:a16="http://schemas.microsoft.com/office/drawing/2014/main" id="{02C54BDD-FD0B-424E-113F-7008AB89639B}"/>
                  </a:ext>
                </a:extLst>
              </p:cNvPr>
              <p:cNvPicPr/>
              <p:nvPr/>
            </p:nvPicPr>
            <p:blipFill>
              <a:blip r:embed="rId7"/>
              <a:stretch>
                <a:fillRect/>
              </a:stretch>
            </p:blipFill>
            <p:spPr>
              <a:xfrm>
                <a:off x="3002557" y="-1822680"/>
                <a:ext cx="108000" cy="216000"/>
              </a:xfrm>
              <a:prstGeom prst="rect">
                <a:avLst/>
              </a:prstGeom>
            </p:spPr>
          </p:pic>
        </mc:Fallback>
      </mc:AlternateContent>
    </p:spTree>
    <p:extLst>
      <p:ext uri="{BB962C8B-B14F-4D97-AF65-F5344CB8AC3E}">
        <p14:creationId xmlns:p14="http://schemas.microsoft.com/office/powerpoint/2010/main" val="198341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DC0EB0-DA44-59B4-F24B-A10AEFA701D3}"/>
              </a:ext>
            </a:extLst>
          </p:cNvPr>
          <p:cNvSpPr txBox="1"/>
          <p:nvPr/>
        </p:nvSpPr>
        <p:spPr>
          <a:xfrm>
            <a:off x="305499" y="140229"/>
            <a:ext cx="13785567" cy="6708311"/>
          </a:xfrm>
          <a:prstGeom prst="rect">
            <a:avLst/>
          </a:prstGeom>
          <a:noFill/>
        </p:spPr>
        <p:txBody>
          <a:bodyPr wrap="square" rtlCol="0">
            <a:spAutoFit/>
          </a:bodyPr>
          <a:lstStyle/>
          <a:p>
            <a:pPr>
              <a:lnSpc>
                <a:spcPct val="150000"/>
              </a:lnSpc>
            </a:pPr>
            <a:r>
              <a:rPr lang="is-IS" sz="2400" b="1" dirty="0">
                <a:solidFill>
                  <a:srgbClr val="00B0F0"/>
                </a:solidFill>
                <a:latin typeface="Univers" panose="020B0503020202020204" pitchFamily="34" charset="0"/>
              </a:rPr>
              <a:t>Heimsmarkmiðin í einni setningu</a:t>
            </a:r>
          </a:p>
          <a:p>
            <a:pPr>
              <a:lnSpc>
                <a:spcPct val="150000"/>
              </a:lnSpc>
            </a:pPr>
            <a:r>
              <a:rPr lang="is-IS" sz="1200" dirty="0">
                <a:latin typeface="Univers" panose="020B0503020202020204" pitchFamily="34" charset="0"/>
              </a:rPr>
              <a:t>Eftirfarandi setningar má nota til að ýta undir skilning barna á að hverju hvert markmið miðar.</a:t>
            </a:r>
          </a:p>
          <a:p>
            <a:pPr>
              <a:lnSpc>
                <a:spcPct val="150000"/>
              </a:lnSpc>
            </a:pPr>
            <a:r>
              <a:rPr lang="is-IS" sz="1200" dirty="0">
                <a:latin typeface="Univers" panose="020B0503020202020204" pitchFamily="34" charset="0"/>
              </a:rPr>
              <a:t>Markmið 1: Útrýma fátækt í allri sinni mynd alls staðar</a:t>
            </a:r>
          </a:p>
          <a:p>
            <a:pPr>
              <a:lnSpc>
                <a:spcPct val="150000"/>
              </a:lnSpc>
            </a:pPr>
            <a:r>
              <a:rPr lang="is-IS" sz="1200" dirty="0">
                <a:latin typeface="Univers" panose="020B0503020202020204" pitchFamily="34" charset="0"/>
              </a:rPr>
              <a:t>Markmið 2: Útrýma hungri, tryggja fæðuöryggi og bætta næringu</a:t>
            </a:r>
          </a:p>
          <a:p>
            <a:pPr>
              <a:lnSpc>
                <a:spcPct val="150000"/>
              </a:lnSpc>
            </a:pPr>
            <a:r>
              <a:rPr lang="is-IS" sz="1200" dirty="0">
                <a:latin typeface="Univers" panose="020B0503020202020204" pitchFamily="34" charset="0"/>
              </a:rPr>
              <a:t>Markmið 3: Stuðla að heilbrigðu líferni og vellíðan fyrir alla frá vöggu til grafar</a:t>
            </a:r>
          </a:p>
          <a:p>
            <a:pPr>
              <a:lnSpc>
                <a:spcPct val="150000"/>
              </a:lnSpc>
            </a:pPr>
            <a:r>
              <a:rPr lang="is-IS" sz="1200" dirty="0">
                <a:latin typeface="Univers" panose="020B0503020202020204" pitchFamily="34" charset="0"/>
              </a:rPr>
              <a:t>Markmið 4: Tryggja öllum jafnan aðgang að góðri menntun og tækifæri til náms</a:t>
            </a:r>
          </a:p>
          <a:p>
            <a:pPr>
              <a:lnSpc>
                <a:spcPct val="150000"/>
              </a:lnSpc>
            </a:pPr>
            <a:r>
              <a:rPr lang="is-IS" sz="1200" dirty="0">
                <a:latin typeface="Univers" panose="020B0503020202020204" pitchFamily="34" charset="0"/>
              </a:rPr>
              <a:t>Markmið 5: Jafnrétti kynjanna verði tryggt og staða allra kvenna og stúlkna styrkt</a:t>
            </a:r>
          </a:p>
          <a:p>
            <a:pPr>
              <a:lnSpc>
                <a:spcPct val="150000"/>
              </a:lnSpc>
            </a:pPr>
            <a:r>
              <a:rPr lang="is-IS" sz="1200" dirty="0">
                <a:latin typeface="Univers" panose="020B0503020202020204" pitchFamily="34" charset="0"/>
              </a:rPr>
              <a:t>Markmið 6: Tryggja aðgengi allra að hreinu og öruggu vatni</a:t>
            </a:r>
          </a:p>
          <a:p>
            <a:pPr>
              <a:lnSpc>
                <a:spcPct val="150000"/>
              </a:lnSpc>
            </a:pPr>
            <a:r>
              <a:rPr lang="is-IS" sz="1200" dirty="0">
                <a:latin typeface="Univers" panose="020B0503020202020204" pitchFamily="34" charset="0"/>
              </a:rPr>
              <a:t>Markmið 7: Tryggja öllum aðgang að hreinni og öruggri orku</a:t>
            </a:r>
          </a:p>
          <a:p>
            <a:pPr>
              <a:lnSpc>
                <a:spcPct val="150000"/>
              </a:lnSpc>
            </a:pPr>
            <a:r>
              <a:rPr lang="is-IS" sz="1200" dirty="0">
                <a:latin typeface="Univers" panose="020B0503020202020204" pitchFamily="34" charset="0"/>
              </a:rPr>
              <a:t>Markmið 8: Stuðla að viðvarandi sjálfbærum hagvexti og arðbærum og mannsæmandi atvinnutækifærum fyrir alla</a:t>
            </a:r>
          </a:p>
          <a:p>
            <a:pPr>
              <a:lnSpc>
                <a:spcPct val="150000"/>
              </a:lnSpc>
            </a:pPr>
            <a:r>
              <a:rPr lang="is-IS" sz="1200" dirty="0">
                <a:latin typeface="Univers" panose="020B0503020202020204" pitchFamily="34" charset="0"/>
              </a:rPr>
              <a:t>Markmið 9: Byggja upp viðnámsþolna innviði og tryggja að þeir skaði hvorki fólk né umhverfi, </a:t>
            </a:r>
            <a:br>
              <a:rPr lang="is-IS" sz="1200" dirty="0">
                <a:latin typeface="Univers" panose="020B0503020202020204" pitchFamily="34" charset="0"/>
              </a:rPr>
            </a:br>
            <a:r>
              <a:rPr lang="is-IS" sz="1200" dirty="0">
                <a:latin typeface="Univers" panose="020B0503020202020204" pitchFamily="34" charset="0"/>
              </a:rPr>
              <a:t>hjálpa fyrirtækjum að hanna og móta nýja tækni og hlúa að nýsköpun</a:t>
            </a:r>
          </a:p>
          <a:p>
            <a:pPr>
              <a:lnSpc>
                <a:spcPct val="150000"/>
              </a:lnSpc>
            </a:pPr>
            <a:r>
              <a:rPr lang="is-IS" sz="1200" dirty="0">
                <a:latin typeface="Univers" panose="020B0503020202020204" pitchFamily="34" charset="0"/>
              </a:rPr>
              <a:t>Markmið 10: Draga úr ójöfnuði í heiminum</a:t>
            </a:r>
          </a:p>
          <a:p>
            <a:pPr>
              <a:lnSpc>
                <a:spcPct val="150000"/>
              </a:lnSpc>
            </a:pPr>
            <a:r>
              <a:rPr lang="is-IS" sz="1200" dirty="0">
                <a:latin typeface="Univers" panose="020B0503020202020204" pitchFamily="34" charset="0"/>
              </a:rPr>
              <a:t>Markmið 11: Gera borgir og íbúðarsvæði örugg, sjálfbær og öllum aðgengileg</a:t>
            </a:r>
          </a:p>
          <a:p>
            <a:pPr>
              <a:lnSpc>
                <a:spcPct val="150000"/>
              </a:lnSpc>
            </a:pPr>
            <a:r>
              <a:rPr lang="is-IS" sz="1200" b="1" dirty="0">
                <a:latin typeface="Univers" panose="020B0503020202020204" pitchFamily="34" charset="0"/>
              </a:rPr>
              <a:t>Markmið 12: Tryggja sjálfbær neyslu- og framleiðslumynstur og stöðva matarsóun</a:t>
            </a:r>
          </a:p>
          <a:p>
            <a:pPr>
              <a:lnSpc>
                <a:spcPct val="150000"/>
              </a:lnSpc>
            </a:pPr>
            <a:r>
              <a:rPr lang="is-IS" sz="1200" b="1" dirty="0">
                <a:latin typeface="Univers" panose="020B0503020202020204" pitchFamily="34" charset="0"/>
              </a:rPr>
              <a:t>Markmið 13: Bráðaaðgerðir gegn loftslagsbreytingum og áhrifum þeirra</a:t>
            </a:r>
          </a:p>
          <a:p>
            <a:pPr>
              <a:lnSpc>
                <a:spcPct val="150000"/>
              </a:lnSpc>
            </a:pPr>
            <a:r>
              <a:rPr lang="is-IS" sz="1200" dirty="0">
                <a:latin typeface="Univers" panose="020B0503020202020204" pitchFamily="34" charset="0"/>
              </a:rPr>
              <a:t>Markmið 14: Vernda og nýta hafið og auðlindir þess</a:t>
            </a:r>
          </a:p>
          <a:p>
            <a:pPr>
              <a:lnSpc>
                <a:spcPct val="150000"/>
              </a:lnSpc>
            </a:pPr>
            <a:r>
              <a:rPr lang="is-IS" sz="1200" dirty="0">
                <a:latin typeface="Univers" panose="020B0503020202020204" pitchFamily="34" charset="0"/>
              </a:rPr>
              <a:t>Markmið 15: Vernda, endurheimta og efla náttúruna og dýrin sem þar búa</a:t>
            </a:r>
          </a:p>
          <a:p>
            <a:pPr>
              <a:lnSpc>
                <a:spcPct val="150000"/>
              </a:lnSpc>
            </a:pPr>
            <a:r>
              <a:rPr lang="is-IS" sz="1200" dirty="0">
                <a:latin typeface="Univers" panose="020B0503020202020204" pitchFamily="34" charset="0"/>
              </a:rPr>
              <a:t>Markmið 17: Blása lífi í alþjóðlegt samstarf um sjálfbæra þróun og grípa til aðgerða</a:t>
            </a:r>
          </a:p>
          <a:p>
            <a:pPr>
              <a:lnSpc>
                <a:spcPct val="150000"/>
              </a:lnSpc>
            </a:pPr>
            <a:r>
              <a:rPr lang="is-IS" sz="1200" b="1" dirty="0">
                <a:latin typeface="Univers" panose="020B0503020202020204" pitchFamily="34" charset="0"/>
              </a:rPr>
              <a:t>Markmið 16: Stuðla að friðsælum og sjálfbærum samfélögum fyrir alla jarðarbúa, t</a:t>
            </a:r>
            <a:br>
              <a:rPr lang="is-IS" sz="1200" b="1" dirty="0">
                <a:latin typeface="Univers" panose="020B0503020202020204" pitchFamily="34" charset="0"/>
              </a:rPr>
            </a:br>
            <a:r>
              <a:rPr lang="is-IS" sz="1200" b="1" dirty="0">
                <a:latin typeface="Univers" panose="020B0503020202020204" pitchFamily="34" charset="0"/>
              </a:rPr>
              <a:t>ryggja öllum jafnan aðgang að réttarkerfi og byggja upp skilvirkar og ábyrgar stofnanir á öllum sviðum.</a:t>
            </a:r>
          </a:p>
          <a:p>
            <a:pPr>
              <a:lnSpc>
                <a:spcPct val="150000"/>
              </a:lnSpc>
            </a:pPr>
            <a:r>
              <a:rPr lang="is-IS" sz="1200" dirty="0">
                <a:latin typeface="Univers" panose="020B0503020202020204" pitchFamily="34" charset="0"/>
              </a:rPr>
              <a:t>Markmið 17: Blása lífi í alþjóðlegt samstarf um sjálfbæra þróun og grípa til aðgerða</a:t>
            </a:r>
          </a:p>
          <a:p>
            <a:pPr>
              <a:lnSpc>
                <a:spcPct val="150000"/>
              </a:lnSpc>
            </a:pPr>
            <a:endParaRPr lang="is-IS" sz="1200" dirty="0">
              <a:latin typeface="Univers" panose="020B0503020202020204" pitchFamily="34" charset="0"/>
            </a:endParaRPr>
          </a:p>
        </p:txBody>
      </p:sp>
      <p:pic>
        <p:nvPicPr>
          <p:cNvPr id="3" name="Picture 2">
            <a:extLst>
              <a:ext uri="{FF2B5EF4-FFF2-40B4-BE49-F238E27FC236}">
                <a16:creationId xmlns:a16="http://schemas.microsoft.com/office/drawing/2014/main" id="{EBE841A2-0212-3826-E74E-DA4B244AD140}"/>
              </a:ext>
            </a:extLst>
          </p:cNvPr>
          <p:cNvPicPr>
            <a:picLocks noChangeAspect="1"/>
          </p:cNvPicPr>
          <p:nvPr/>
        </p:nvPicPr>
        <p:blipFill>
          <a:blip r:embed="rId2"/>
          <a:srcRect/>
          <a:stretch/>
        </p:blipFill>
        <p:spPr>
          <a:xfrm>
            <a:off x="10672182" y="293"/>
            <a:ext cx="1119835" cy="1119835"/>
          </a:xfrm>
          <a:prstGeom prst="rect">
            <a:avLst/>
          </a:prstGeom>
        </p:spPr>
      </p:pic>
      <p:pic>
        <p:nvPicPr>
          <p:cNvPr id="4" name="Picture 3">
            <a:extLst>
              <a:ext uri="{FF2B5EF4-FFF2-40B4-BE49-F238E27FC236}">
                <a16:creationId xmlns:a16="http://schemas.microsoft.com/office/drawing/2014/main" id="{A7669AFA-C807-EA7C-4636-E0C65DE7BD10}"/>
              </a:ext>
            </a:extLst>
          </p:cNvPr>
          <p:cNvPicPr>
            <a:picLocks noChangeAspect="1"/>
          </p:cNvPicPr>
          <p:nvPr/>
        </p:nvPicPr>
        <p:blipFill>
          <a:blip r:embed="rId3"/>
          <a:stretch>
            <a:fillRect/>
          </a:stretch>
        </p:blipFill>
        <p:spPr>
          <a:xfrm>
            <a:off x="9965825" y="1922962"/>
            <a:ext cx="1826192" cy="1826192"/>
          </a:xfrm>
          <a:prstGeom prst="rect">
            <a:avLst/>
          </a:prstGeom>
        </p:spPr>
      </p:pic>
      <p:pic>
        <p:nvPicPr>
          <p:cNvPr id="13" name="Picture 12" descr="A bird with a branch on a mallet&#10;&#10;Description automatically generated">
            <a:extLst>
              <a:ext uri="{FF2B5EF4-FFF2-40B4-BE49-F238E27FC236}">
                <a16:creationId xmlns:a16="http://schemas.microsoft.com/office/drawing/2014/main" id="{AC2A27D7-FD0F-4DE0-1713-B0F9AD561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989" y="4551988"/>
            <a:ext cx="1199999" cy="1199999"/>
          </a:xfrm>
          <a:prstGeom prst="rect">
            <a:avLst/>
          </a:prstGeom>
        </p:spPr>
      </p:pic>
      <p:pic>
        <p:nvPicPr>
          <p:cNvPr id="14" name="Picture 13" descr="A green and white sign with a globe and a eye&#10;&#10;Description automatically generated">
            <a:extLst>
              <a:ext uri="{FF2B5EF4-FFF2-40B4-BE49-F238E27FC236}">
                <a16:creationId xmlns:a16="http://schemas.microsoft.com/office/drawing/2014/main" id="{F4A3883E-38FB-5353-57A1-419F0EE80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378" y="4542049"/>
            <a:ext cx="1201299" cy="1199999"/>
          </a:xfrm>
          <a:prstGeom prst="rect">
            <a:avLst/>
          </a:prstGeom>
        </p:spPr>
      </p:pic>
      <p:pic>
        <p:nvPicPr>
          <p:cNvPr id="15" name="Picture 14" descr="A yellow rectangular sign with white text&#10;&#10;Description automatically generated">
            <a:extLst>
              <a:ext uri="{FF2B5EF4-FFF2-40B4-BE49-F238E27FC236}">
                <a16:creationId xmlns:a16="http://schemas.microsoft.com/office/drawing/2014/main" id="{FE3892FC-9CC7-2EB5-B71C-68BE184AE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295" y="4537478"/>
            <a:ext cx="1199999" cy="1199999"/>
          </a:xfrm>
          <a:prstGeom prst="rect">
            <a:avLst/>
          </a:prstGeom>
        </p:spPr>
      </p:pic>
    </p:spTree>
    <p:extLst>
      <p:ext uri="{BB962C8B-B14F-4D97-AF65-F5344CB8AC3E}">
        <p14:creationId xmlns:p14="http://schemas.microsoft.com/office/powerpoint/2010/main" val="288234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variety of icons&#10;&#10;Description automatically generated with medium confidence">
            <a:extLst>
              <a:ext uri="{FF2B5EF4-FFF2-40B4-BE49-F238E27FC236}">
                <a16:creationId xmlns:a16="http://schemas.microsoft.com/office/drawing/2014/main" id="{C82352E3-9F17-CFE3-0651-13BB4A0B3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3" y="0"/>
            <a:ext cx="4898394" cy="6858000"/>
          </a:xfrm>
          <a:prstGeom prst="rect">
            <a:avLst/>
          </a:prstGeom>
        </p:spPr>
      </p:pic>
      <p:pic>
        <p:nvPicPr>
          <p:cNvPr id="7" name="Picture 6" descr="A calendar with text and numbers&#10;&#10;Description automatically generated">
            <a:extLst>
              <a:ext uri="{FF2B5EF4-FFF2-40B4-BE49-F238E27FC236}">
                <a16:creationId xmlns:a16="http://schemas.microsoft.com/office/drawing/2014/main" id="{F4CC38ED-5D8A-6E8F-BE41-5A495D71C91E}"/>
              </a:ext>
            </a:extLst>
          </p:cNvPr>
          <p:cNvPicPr>
            <a:picLocks noChangeAspect="1"/>
          </p:cNvPicPr>
          <p:nvPr/>
        </p:nvPicPr>
        <p:blipFill rotWithShape="1">
          <a:blip r:embed="rId4">
            <a:extLst>
              <a:ext uri="{28A0092B-C50C-407E-A947-70E740481C1C}">
                <a14:useLocalDpi xmlns:a14="http://schemas.microsoft.com/office/drawing/2010/main" val="0"/>
              </a:ext>
            </a:extLst>
          </a:blip>
          <a:srcRect b="18576"/>
          <a:stretch/>
        </p:blipFill>
        <p:spPr>
          <a:xfrm>
            <a:off x="5573097" y="0"/>
            <a:ext cx="6016099" cy="6858000"/>
          </a:xfrm>
          <a:prstGeom prst="rect">
            <a:avLst/>
          </a:prstGeom>
        </p:spPr>
      </p:pic>
    </p:spTree>
    <p:extLst>
      <p:ext uri="{BB962C8B-B14F-4D97-AF65-F5344CB8AC3E}">
        <p14:creationId xmlns:p14="http://schemas.microsoft.com/office/powerpoint/2010/main" val="1135962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orange sign with two people&#10;&#10;Description automatically generated">
            <a:extLst>
              <a:ext uri="{FF2B5EF4-FFF2-40B4-BE49-F238E27FC236}">
                <a16:creationId xmlns:a16="http://schemas.microsoft.com/office/drawing/2014/main" id="{D3188F3A-65B1-1765-AAF8-7A48BFC6D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41" y="493950"/>
            <a:ext cx="2223850" cy="2965134"/>
          </a:xfrm>
          <a:prstGeom prst="rect">
            <a:avLst/>
          </a:prstGeom>
        </p:spPr>
      </p:pic>
      <p:pic>
        <p:nvPicPr>
          <p:cNvPr id="3" name="Picture 2" descr="A sign with two people on a pink background&#10;&#10;Description automatically generated">
            <a:extLst>
              <a:ext uri="{FF2B5EF4-FFF2-40B4-BE49-F238E27FC236}">
                <a16:creationId xmlns:a16="http://schemas.microsoft.com/office/drawing/2014/main" id="{F275B71B-AD6C-85FA-D319-EFBA43868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64" y="493950"/>
            <a:ext cx="2223850" cy="2965134"/>
          </a:xfrm>
          <a:prstGeom prst="rect">
            <a:avLst/>
          </a:prstGeom>
        </p:spPr>
      </p:pic>
      <p:pic>
        <p:nvPicPr>
          <p:cNvPr id="4" name="Picture 3" descr="A white and black sign with a heart and a person&#10;&#10;Description automatically generated">
            <a:extLst>
              <a:ext uri="{FF2B5EF4-FFF2-40B4-BE49-F238E27FC236}">
                <a16:creationId xmlns:a16="http://schemas.microsoft.com/office/drawing/2014/main" id="{73582012-81DB-0A33-FF04-31A201632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909" y="493950"/>
            <a:ext cx="2223850" cy="2965134"/>
          </a:xfrm>
          <a:prstGeom prst="rect">
            <a:avLst/>
          </a:prstGeom>
        </p:spPr>
      </p:pic>
      <p:pic>
        <p:nvPicPr>
          <p:cNvPr id="5" name="Picture 4" descr="A blue sign with white text and a person holding a child&#10;&#10;Description automatically generated">
            <a:extLst>
              <a:ext uri="{FF2B5EF4-FFF2-40B4-BE49-F238E27FC236}">
                <a16:creationId xmlns:a16="http://schemas.microsoft.com/office/drawing/2014/main" id="{A6B3DB27-35A6-29EF-FDEF-1FFF63BD1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7453" y="493950"/>
            <a:ext cx="2223850" cy="2965134"/>
          </a:xfrm>
          <a:prstGeom prst="rect">
            <a:avLst/>
          </a:prstGeom>
        </p:spPr>
      </p:pic>
      <p:pic>
        <p:nvPicPr>
          <p:cNvPr id="6" name="Picture 5" descr="A pink sign with a person and a couple of hearts and a check mark&#10;&#10;Description automatically generated">
            <a:extLst>
              <a:ext uri="{FF2B5EF4-FFF2-40B4-BE49-F238E27FC236}">
                <a16:creationId xmlns:a16="http://schemas.microsoft.com/office/drawing/2014/main" id="{17E49290-7595-26F7-D2AC-F466F4015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41" y="3591855"/>
            <a:ext cx="2223850" cy="2965134"/>
          </a:xfrm>
          <a:prstGeom prst="rect">
            <a:avLst/>
          </a:prstGeom>
        </p:spPr>
      </p:pic>
      <p:pic>
        <p:nvPicPr>
          <p:cNvPr id="7" name="Picture 6" descr="A green sign with white text&#10;&#10;Description automatically generated">
            <a:extLst>
              <a:ext uri="{FF2B5EF4-FFF2-40B4-BE49-F238E27FC236}">
                <a16:creationId xmlns:a16="http://schemas.microsoft.com/office/drawing/2014/main" id="{460CA89D-3724-B5B8-C016-B32859B4F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2864" y="3591855"/>
            <a:ext cx="2223850" cy="2965134"/>
          </a:xfrm>
          <a:prstGeom prst="rect">
            <a:avLst/>
          </a:prstGeom>
        </p:spPr>
      </p:pic>
      <p:pic>
        <p:nvPicPr>
          <p:cNvPr id="8" name="Picture 7" descr="A white icon with a person holding books&#10;&#10;Description automatically generated">
            <a:extLst>
              <a:ext uri="{FF2B5EF4-FFF2-40B4-BE49-F238E27FC236}">
                <a16:creationId xmlns:a16="http://schemas.microsoft.com/office/drawing/2014/main" id="{15DE5E20-058D-562B-8F9D-DF74F3DC0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962" y="3591855"/>
            <a:ext cx="2223850" cy="2965134"/>
          </a:xfrm>
          <a:prstGeom prst="rect">
            <a:avLst/>
          </a:prstGeom>
        </p:spPr>
      </p:pic>
      <p:pic>
        <p:nvPicPr>
          <p:cNvPr id="9" name="Picture 8" descr="A purple sign with white text and a person with a ball and musical notes&#10;&#10;Description automatically generated">
            <a:extLst>
              <a:ext uri="{FF2B5EF4-FFF2-40B4-BE49-F238E27FC236}">
                <a16:creationId xmlns:a16="http://schemas.microsoft.com/office/drawing/2014/main" id="{46ECB571-41C5-E5C8-37A8-4165EA6CB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7453" y="3591855"/>
            <a:ext cx="2223850" cy="2965134"/>
          </a:xfrm>
          <a:prstGeom prst="rect">
            <a:avLst/>
          </a:prstGeom>
        </p:spPr>
      </p:pic>
      <p:pic>
        <p:nvPicPr>
          <p:cNvPr id="20" name="Picture 19">
            <a:extLst>
              <a:ext uri="{FF2B5EF4-FFF2-40B4-BE49-F238E27FC236}">
                <a16:creationId xmlns:a16="http://schemas.microsoft.com/office/drawing/2014/main" id="{E5164826-768E-D737-F29B-8F1C2B86BCD9}"/>
              </a:ext>
            </a:extLst>
          </p:cNvPr>
          <p:cNvPicPr>
            <a:picLocks noChangeAspect="1"/>
          </p:cNvPicPr>
          <p:nvPr/>
        </p:nvPicPr>
        <p:blipFill>
          <a:blip r:embed="rId11"/>
          <a:srcRect/>
          <a:stretch/>
        </p:blipFill>
        <p:spPr>
          <a:xfrm>
            <a:off x="10685434" y="293"/>
            <a:ext cx="1119835" cy="1119835"/>
          </a:xfrm>
          <a:prstGeom prst="rect">
            <a:avLst/>
          </a:prstGeom>
        </p:spPr>
      </p:pic>
    </p:spTree>
    <p:extLst>
      <p:ext uri="{BB962C8B-B14F-4D97-AF65-F5344CB8AC3E}">
        <p14:creationId xmlns:p14="http://schemas.microsoft.com/office/powerpoint/2010/main" val="278322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NICEF Hreyfingin 2023: Burtu með fordóma (með táknmáli)">
            <a:hlinkClick r:id="" action="ppaction://media"/>
            <a:extLst>
              <a:ext uri="{FF2B5EF4-FFF2-40B4-BE49-F238E27FC236}">
                <a16:creationId xmlns:a16="http://schemas.microsoft.com/office/drawing/2014/main" id="{ED34AFC8-F246-1DF8-00D2-30219B6823E6}"/>
              </a:ext>
            </a:extLst>
          </p:cNvPr>
          <p:cNvPicPr>
            <a:picLocks noRot="1" noChangeAspect="1"/>
          </p:cNvPicPr>
          <p:nvPr>
            <a:videoFile r:link="rId1"/>
          </p:nvPr>
        </p:nvPicPr>
        <p:blipFill>
          <a:blip r:embed="rId5"/>
          <a:stretch>
            <a:fillRect/>
          </a:stretch>
        </p:blipFill>
        <p:spPr>
          <a:xfrm>
            <a:off x="377968" y="3058438"/>
            <a:ext cx="5411028" cy="3057238"/>
          </a:xfrm>
          <a:prstGeom prst="rect">
            <a:avLst/>
          </a:prstGeom>
        </p:spPr>
      </p:pic>
      <p:sp>
        <p:nvSpPr>
          <p:cNvPr id="3" name="TextBox 2">
            <a:extLst>
              <a:ext uri="{FF2B5EF4-FFF2-40B4-BE49-F238E27FC236}">
                <a16:creationId xmlns:a16="http://schemas.microsoft.com/office/drawing/2014/main" id="{5AD9ED27-BDF4-8A0B-A676-8CC012C24D4F}"/>
              </a:ext>
            </a:extLst>
          </p:cNvPr>
          <p:cNvSpPr txBox="1"/>
          <p:nvPr/>
        </p:nvSpPr>
        <p:spPr>
          <a:xfrm>
            <a:off x="311708" y="682181"/>
            <a:ext cx="11814032" cy="1846659"/>
          </a:xfrm>
          <a:prstGeom prst="rect">
            <a:avLst/>
          </a:prstGeom>
          <a:noFill/>
        </p:spPr>
        <p:txBody>
          <a:bodyPr wrap="square" rtlCol="0">
            <a:spAutoFit/>
          </a:bodyPr>
          <a:lstStyle/>
          <a:p>
            <a:r>
              <a:rPr lang="is-IS" sz="2400" b="1" dirty="0">
                <a:solidFill>
                  <a:srgbClr val="00B0F0"/>
                </a:solidFill>
                <a:latin typeface="Univers" panose="020B0503020202020204" pitchFamily="34" charset="0"/>
              </a:rPr>
              <a:t>UNICEF – Hreyfingin 2023 </a:t>
            </a:r>
          </a:p>
          <a:p>
            <a:endParaRPr lang="is-IS" dirty="0">
              <a:solidFill>
                <a:srgbClr val="00B0F0"/>
              </a:solidFill>
              <a:latin typeface="Univers" panose="020B0503020202020204" pitchFamily="34" charset="0"/>
            </a:endParaRPr>
          </a:p>
          <a:p>
            <a:r>
              <a:rPr lang="is-IS" b="1" dirty="0">
                <a:latin typeface="Univers" panose="020B0503020202020204" pitchFamily="34" charset="0"/>
              </a:rPr>
              <a:t>Þema: </a:t>
            </a:r>
            <a:r>
              <a:rPr lang="is-IS" dirty="0">
                <a:latin typeface="Univers" panose="020B0503020202020204" pitchFamily="34" charset="0"/>
              </a:rPr>
              <a:t>2. grein Barnasáttmálans; Öll börn eru jöfn </a:t>
            </a:r>
          </a:p>
          <a:p>
            <a:endParaRPr lang="is-IS" b="1" dirty="0">
              <a:latin typeface="Univers" panose="020B0503020202020204" pitchFamily="34" charset="0"/>
            </a:endParaRPr>
          </a:p>
          <a:p>
            <a:r>
              <a:rPr lang="is-IS" b="1" dirty="0">
                <a:latin typeface="Univers" panose="020B0503020202020204" pitchFamily="34" charset="0"/>
              </a:rPr>
              <a:t>Horfið á mín: </a:t>
            </a:r>
            <a:r>
              <a:rPr lang="is-IS" dirty="0">
                <a:latin typeface="Univers" panose="020B0503020202020204" pitchFamily="34" charset="0"/>
              </a:rPr>
              <a:t>10:24-13:20 </a:t>
            </a:r>
          </a:p>
          <a:p>
            <a:r>
              <a:rPr lang="is-IS" dirty="0">
                <a:latin typeface="Univers" panose="020B0503020202020204" pitchFamily="34" charset="0"/>
              </a:rPr>
              <a:t>þar útskýra Ævar, Snæ, Embla, Ásdís og Máni fyrir okkur jöfnuð á einfaldan hátt. </a:t>
            </a:r>
          </a:p>
        </p:txBody>
      </p:sp>
      <p:pic>
        <p:nvPicPr>
          <p:cNvPr id="4" name="Picture 3">
            <a:extLst>
              <a:ext uri="{FF2B5EF4-FFF2-40B4-BE49-F238E27FC236}">
                <a16:creationId xmlns:a16="http://schemas.microsoft.com/office/drawing/2014/main" id="{582C5632-75EE-A470-9374-6979716712E8}"/>
              </a:ext>
            </a:extLst>
          </p:cNvPr>
          <p:cNvPicPr>
            <a:picLocks noChangeAspect="1"/>
          </p:cNvPicPr>
          <p:nvPr/>
        </p:nvPicPr>
        <p:blipFill>
          <a:blip r:embed="rId6"/>
          <a:srcRect/>
          <a:stretch/>
        </p:blipFill>
        <p:spPr>
          <a:xfrm>
            <a:off x="10672182" y="293"/>
            <a:ext cx="1119835" cy="1119835"/>
          </a:xfrm>
          <a:prstGeom prst="rect">
            <a:avLst/>
          </a:prstGeom>
        </p:spPr>
      </p:pic>
      <p:pic>
        <p:nvPicPr>
          <p:cNvPr id="5" name="Online Media 4" title="UNICEF Hreyfingin 2023 – Burtu með fordóma">
            <a:hlinkClick r:id="" action="ppaction://media"/>
            <a:extLst>
              <a:ext uri="{FF2B5EF4-FFF2-40B4-BE49-F238E27FC236}">
                <a16:creationId xmlns:a16="http://schemas.microsoft.com/office/drawing/2014/main" id="{2E5958FB-06EE-98B6-A6FF-C2E8F9309AF6}"/>
              </a:ext>
            </a:extLst>
          </p:cNvPr>
          <p:cNvPicPr>
            <a:picLocks noRot="1" noChangeAspect="1"/>
          </p:cNvPicPr>
          <p:nvPr>
            <a:videoFile r:link="rId2"/>
          </p:nvPr>
        </p:nvPicPr>
        <p:blipFill>
          <a:blip r:embed="rId7"/>
          <a:stretch>
            <a:fillRect/>
          </a:stretch>
        </p:blipFill>
        <p:spPr>
          <a:xfrm>
            <a:off x="6248469" y="3058438"/>
            <a:ext cx="5411028" cy="3057238"/>
          </a:xfrm>
          <a:prstGeom prst="rect">
            <a:avLst/>
          </a:prstGeom>
        </p:spPr>
      </p:pic>
    </p:spTree>
    <p:extLst>
      <p:ext uri="{BB962C8B-B14F-4D97-AF65-F5344CB8AC3E}">
        <p14:creationId xmlns:p14="http://schemas.microsoft.com/office/powerpoint/2010/main" val="17556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56C23-FCC3-024B-66BC-923E93AE65F7}"/>
              </a:ext>
            </a:extLst>
          </p:cNvPr>
          <p:cNvSpPr txBox="1"/>
          <p:nvPr/>
        </p:nvSpPr>
        <p:spPr>
          <a:xfrm>
            <a:off x="331304" y="1290221"/>
            <a:ext cx="7251540" cy="5262979"/>
          </a:xfrm>
          <a:prstGeom prst="rect">
            <a:avLst/>
          </a:prstGeom>
          <a:noFill/>
        </p:spPr>
        <p:txBody>
          <a:bodyPr wrap="square" rtlCol="0">
            <a:spAutoFit/>
          </a:bodyPr>
          <a:lstStyle/>
          <a:p>
            <a:r>
              <a:rPr lang="is-IS" sz="1400" b="0" i="0" dirty="0">
                <a:solidFill>
                  <a:srgbClr val="131313"/>
                </a:solidFill>
                <a:effectLst/>
                <a:latin typeface="Univers" panose="020B0503020202020204" pitchFamily="34" charset="0"/>
              </a:rPr>
              <a:t>Hvernig væri það? </a:t>
            </a:r>
          </a:p>
          <a:p>
            <a:r>
              <a:rPr lang="is-IS" sz="1400" b="0" i="0" dirty="0">
                <a:solidFill>
                  <a:srgbClr val="131313"/>
                </a:solidFill>
                <a:effectLst/>
                <a:latin typeface="Univers" panose="020B0503020202020204" pitchFamily="34" charset="0"/>
              </a:rPr>
              <a:t>Það væri næs ef það væri alltaf sumar </a:t>
            </a:r>
          </a:p>
          <a:p>
            <a:r>
              <a:rPr lang="is-IS" sz="1400" b="0" i="0" dirty="0">
                <a:solidFill>
                  <a:srgbClr val="131313"/>
                </a:solidFill>
                <a:effectLst/>
                <a:latin typeface="Univers" panose="020B0503020202020204" pitchFamily="34" charset="0"/>
              </a:rPr>
              <a:t>og pokémon væri til </a:t>
            </a:r>
          </a:p>
          <a:p>
            <a:r>
              <a:rPr lang="is-IS" sz="1400" b="0" i="0" dirty="0">
                <a:solidFill>
                  <a:srgbClr val="131313"/>
                </a:solidFill>
                <a:effectLst/>
                <a:latin typeface="Univers" panose="020B0503020202020204" pitchFamily="34" charset="0"/>
              </a:rPr>
              <a:t>það væri næs ef að gæludýrin okkar </a:t>
            </a:r>
          </a:p>
          <a:p>
            <a:r>
              <a:rPr lang="is-IS" sz="1400" b="0" i="0" dirty="0">
                <a:solidFill>
                  <a:srgbClr val="131313"/>
                </a:solidFill>
                <a:effectLst/>
                <a:latin typeface="Univers" panose="020B0503020202020204" pitchFamily="34" charset="0"/>
              </a:rPr>
              <a:t>töluðu sama mál og við </a:t>
            </a:r>
          </a:p>
          <a:p>
            <a:r>
              <a:rPr lang="is-IS" sz="1400" b="0" i="0" dirty="0">
                <a:solidFill>
                  <a:srgbClr val="131313"/>
                </a:solidFill>
                <a:effectLst/>
                <a:latin typeface="Univers" panose="020B0503020202020204" pitchFamily="34" charset="0"/>
              </a:rPr>
              <a:t>það er margt sem ekki er hægt að breyta </a:t>
            </a:r>
          </a:p>
          <a:p>
            <a:r>
              <a:rPr lang="is-IS" sz="1400" b="0" i="0" dirty="0">
                <a:solidFill>
                  <a:srgbClr val="131313"/>
                </a:solidFill>
                <a:effectLst/>
                <a:latin typeface="Univers" panose="020B0503020202020204" pitchFamily="34" charset="0"/>
              </a:rPr>
              <a:t>en það á samt ekki við um allt </a:t>
            </a:r>
          </a:p>
          <a:p>
            <a:endParaRPr lang="is-IS" sz="1400" dirty="0">
              <a:solidFill>
                <a:srgbClr val="131313"/>
              </a:solidFill>
              <a:latin typeface="Univers" panose="020B0503020202020204" pitchFamily="34" charset="0"/>
            </a:endParaRPr>
          </a:p>
          <a:p>
            <a:r>
              <a:rPr lang="is-IS" sz="1400" b="0" i="0" dirty="0">
                <a:solidFill>
                  <a:srgbClr val="131313"/>
                </a:solidFill>
                <a:effectLst/>
                <a:latin typeface="Univers" panose="020B0503020202020204" pitchFamily="34" charset="0"/>
              </a:rPr>
              <a:t>Kaupum minna drasl </a:t>
            </a:r>
          </a:p>
          <a:p>
            <a:r>
              <a:rPr lang="is-IS" sz="1400" b="0" i="0" dirty="0">
                <a:solidFill>
                  <a:srgbClr val="131313"/>
                </a:solidFill>
                <a:effectLst/>
                <a:latin typeface="Univers" panose="020B0503020202020204" pitchFamily="34" charset="0"/>
              </a:rPr>
              <a:t>notum minna plast </a:t>
            </a:r>
          </a:p>
          <a:p>
            <a:r>
              <a:rPr lang="is-IS" sz="1400" b="0" i="0" dirty="0">
                <a:solidFill>
                  <a:srgbClr val="131313"/>
                </a:solidFill>
                <a:effectLst/>
                <a:latin typeface="Univers" panose="020B0503020202020204" pitchFamily="34" charset="0"/>
              </a:rPr>
              <a:t>verum góð við hvert annað </a:t>
            </a:r>
          </a:p>
          <a:p>
            <a:r>
              <a:rPr lang="is-IS" sz="1400" b="0" i="0" dirty="0">
                <a:solidFill>
                  <a:srgbClr val="131313"/>
                </a:solidFill>
                <a:effectLst/>
                <a:latin typeface="Univers" panose="020B0503020202020204" pitchFamily="34" charset="0"/>
              </a:rPr>
              <a:t>hvernig væri það </a:t>
            </a:r>
          </a:p>
          <a:p>
            <a:r>
              <a:rPr lang="is-IS" sz="1400" b="0" i="0" dirty="0">
                <a:solidFill>
                  <a:srgbClr val="131313"/>
                </a:solidFill>
                <a:effectLst/>
                <a:latin typeface="Univers" panose="020B0503020202020204" pitchFamily="34" charset="0"/>
              </a:rPr>
              <a:t>pössum jörðina </a:t>
            </a:r>
          </a:p>
          <a:p>
            <a:r>
              <a:rPr lang="is-IS" sz="1400" b="0" i="0" dirty="0">
                <a:solidFill>
                  <a:srgbClr val="131313"/>
                </a:solidFill>
                <a:effectLst/>
                <a:latin typeface="Univers" panose="020B0503020202020204" pitchFamily="34" charset="0"/>
              </a:rPr>
              <a:t>friður allstaðar </a:t>
            </a:r>
          </a:p>
          <a:p>
            <a:r>
              <a:rPr lang="is-IS" sz="1400" b="0" i="0" dirty="0">
                <a:solidFill>
                  <a:srgbClr val="131313"/>
                </a:solidFill>
                <a:effectLst/>
                <a:latin typeface="Univers" panose="020B0503020202020204" pitchFamily="34" charset="0"/>
              </a:rPr>
              <a:t>hvernig væri það betra </a:t>
            </a:r>
          </a:p>
          <a:p>
            <a:endParaRPr lang="is-IS" sz="1400" dirty="0">
              <a:solidFill>
                <a:srgbClr val="131313"/>
              </a:solidFill>
              <a:latin typeface="Univers" panose="020B0503020202020204" pitchFamily="34" charset="0"/>
            </a:endParaRPr>
          </a:p>
          <a:p>
            <a:r>
              <a:rPr lang="is-IS" sz="1400" b="0" i="0" dirty="0">
                <a:solidFill>
                  <a:srgbClr val="131313"/>
                </a:solidFill>
                <a:effectLst/>
                <a:latin typeface="Univers" panose="020B0503020202020204" pitchFamily="34" charset="0"/>
              </a:rPr>
              <a:t>Það væri næs að fá að ráða öllu </a:t>
            </a:r>
          </a:p>
          <a:p>
            <a:r>
              <a:rPr lang="is-IS" sz="1400" b="0" i="0" dirty="0">
                <a:solidFill>
                  <a:srgbClr val="131313"/>
                </a:solidFill>
                <a:effectLst/>
                <a:latin typeface="Univers" panose="020B0503020202020204" pitchFamily="34" charset="0"/>
              </a:rPr>
              <a:t>að geta flogið og galdrað smá </a:t>
            </a:r>
          </a:p>
          <a:p>
            <a:r>
              <a:rPr lang="is-IS" sz="1400" b="0" i="0" dirty="0">
                <a:solidFill>
                  <a:srgbClr val="131313"/>
                </a:solidFill>
                <a:effectLst/>
                <a:latin typeface="Univers" panose="020B0503020202020204" pitchFamily="34" charset="0"/>
              </a:rPr>
              <a:t>það væri næs að gera allt sem manni langar </a:t>
            </a:r>
          </a:p>
          <a:p>
            <a:r>
              <a:rPr lang="is-IS" sz="1400" b="0" i="0" dirty="0">
                <a:solidFill>
                  <a:srgbClr val="131313"/>
                </a:solidFill>
                <a:effectLst/>
                <a:latin typeface="Univers" panose="020B0503020202020204" pitchFamily="34" charset="0"/>
              </a:rPr>
              <a:t>fá allt sem maður vill fá </a:t>
            </a:r>
          </a:p>
          <a:p>
            <a:r>
              <a:rPr lang="is-IS" sz="1400" b="0" i="0" dirty="0">
                <a:solidFill>
                  <a:srgbClr val="131313"/>
                </a:solidFill>
                <a:effectLst/>
                <a:latin typeface="Univers" panose="020B0503020202020204" pitchFamily="34" charset="0"/>
              </a:rPr>
              <a:t>það er margt sem ekki er hægt að breyta </a:t>
            </a:r>
          </a:p>
          <a:p>
            <a:r>
              <a:rPr lang="is-IS" sz="1400" b="0" i="0" dirty="0">
                <a:solidFill>
                  <a:srgbClr val="131313"/>
                </a:solidFill>
                <a:effectLst/>
                <a:latin typeface="Univers" panose="020B0503020202020204" pitchFamily="34" charset="0"/>
              </a:rPr>
              <a:t>en samt getum við gert svo margt </a:t>
            </a:r>
          </a:p>
          <a:p>
            <a:endParaRPr lang="is-IS" sz="1400" dirty="0">
              <a:solidFill>
                <a:srgbClr val="131313"/>
              </a:solidFill>
              <a:latin typeface="Univers" panose="020B0503020202020204" pitchFamily="34" charset="0"/>
            </a:endParaRPr>
          </a:p>
          <a:p>
            <a:endParaRPr lang="is-IS" sz="1400" dirty="0">
              <a:latin typeface="Univers" panose="020B0503020202020204" pitchFamily="34" charset="0"/>
            </a:endParaRPr>
          </a:p>
        </p:txBody>
      </p:sp>
      <p:sp>
        <p:nvSpPr>
          <p:cNvPr id="5" name="TextBox 4">
            <a:extLst>
              <a:ext uri="{FF2B5EF4-FFF2-40B4-BE49-F238E27FC236}">
                <a16:creationId xmlns:a16="http://schemas.microsoft.com/office/drawing/2014/main" id="{45DE2B63-91AA-5F9B-7BCF-942251DC9CA4}"/>
              </a:ext>
            </a:extLst>
          </p:cNvPr>
          <p:cNvSpPr txBox="1"/>
          <p:nvPr/>
        </p:nvSpPr>
        <p:spPr>
          <a:xfrm>
            <a:off x="4586043" y="1092684"/>
            <a:ext cx="2615358" cy="3539430"/>
          </a:xfrm>
          <a:prstGeom prst="rect">
            <a:avLst/>
          </a:prstGeom>
          <a:noFill/>
        </p:spPr>
        <p:txBody>
          <a:bodyPr wrap="square" rtlCol="0">
            <a:spAutoFit/>
          </a:bodyPr>
          <a:lstStyle/>
          <a:p>
            <a:endParaRPr lang="is-IS" sz="1400" b="0" i="0" dirty="0">
              <a:solidFill>
                <a:srgbClr val="131313"/>
              </a:solidFill>
              <a:effectLst/>
              <a:latin typeface="Univers" panose="020B0503020202020204" pitchFamily="34" charset="0"/>
            </a:endParaRPr>
          </a:p>
          <a:p>
            <a:r>
              <a:rPr lang="is-IS" sz="1400" b="0" i="0" dirty="0">
                <a:solidFill>
                  <a:srgbClr val="131313"/>
                </a:solidFill>
                <a:effectLst/>
                <a:latin typeface="Univers" panose="020B0503020202020204" pitchFamily="34" charset="0"/>
              </a:rPr>
              <a:t>Við getum brosað meira </a:t>
            </a:r>
          </a:p>
          <a:p>
            <a:r>
              <a:rPr lang="is-IS" sz="1400" b="0" i="0" dirty="0">
                <a:solidFill>
                  <a:srgbClr val="131313"/>
                </a:solidFill>
                <a:effectLst/>
                <a:latin typeface="Univers" panose="020B0503020202020204" pitchFamily="34" charset="0"/>
              </a:rPr>
              <a:t>hlustað meira á börn </a:t>
            </a:r>
          </a:p>
          <a:p>
            <a:r>
              <a:rPr lang="is-IS" sz="1400" b="0" i="0" dirty="0">
                <a:solidFill>
                  <a:srgbClr val="131313"/>
                </a:solidFill>
                <a:effectLst/>
                <a:latin typeface="Univers" panose="020B0503020202020204" pitchFamily="34" charset="0"/>
              </a:rPr>
              <a:t>plantað fleiri trjám </a:t>
            </a:r>
          </a:p>
          <a:p>
            <a:r>
              <a:rPr lang="is-IS" sz="1400" b="0" i="0" dirty="0">
                <a:solidFill>
                  <a:srgbClr val="131313"/>
                </a:solidFill>
                <a:effectLst/>
                <a:latin typeface="Univers" panose="020B0503020202020204" pitchFamily="34" charset="0"/>
              </a:rPr>
              <a:t>og snúið sókn í vörn </a:t>
            </a:r>
          </a:p>
          <a:p>
            <a:r>
              <a:rPr lang="is-IS" sz="1400" b="0" i="0" dirty="0">
                <a:solidFill>
                  <a:srgbClr val="131313"/>
                </a:solidFill>
                <a:effectLst/>
                <a:latin typeface="Univers" panose="020B0503020202020204" pitchFamily="34" charset="0"/>
              </a:rPr>
              <a:t>við getum elskað meira </a:t>
            </a:r>
          </a:p>
          <a:p>
            <a:r>
              <a:rPr lang="is-IS" sz="1400" b="0" i="0" dirty="0">
                <a:solidFill>
                  <a:srgbClr val="131313"/>
                </a:solidFill>
                <a:effectLst/>
                <a:latin typeface="Univers" panose="020B0503020202020204" pitchFamily="34" charset="0"/>
              </a:rPr>
              <a:t>við getum elskað meira </a:t>
            </a:r>
          </a:p>
          <a:p>
            <a:endParaRPr lang="is-IS" sz="1400" dirty="0">
              <a:solidFill>
                <a:srgbClr val="131313"/>
              </a:solidFill>
              <a:latin typeface="Univers" panose="020B0503020202020204" pitchFamily="34" charset="0"/>
            </a:endParaRPr>
          </a:p>
          <a:p>
            <a:r>
              <a:rPr lang="is-IS" sz="1400" b="0" i="0" dirty="0">
                <a:solidFill>
                  <a:srgbClr val="131313"/>
                </a:solidFill>
                <a:effectLst/>
                <a:latin typeface="Univers" panose="020B0503020202020204" pitchFamily="34" charset="0"/>
              </a:rPr>
              <a:t>Kaupum minna drasl </a:t>
            </a:r>
          </a:p>
          <a:p>
            <a:r>
              <a:rPr lang="is-IS" sz="1400" b="0" i="0" dirty="0">
                <a:solidFill>
                  <a:srgbClr val="131313"/>
                </a:solidFill>
                <a:effectLst/>
                <a:latin typeface="Univers" panose="020B0503020202020204" pitchFamily="34" charset="0"/>
              </a:rPr>
              <a:t>notum minna plast </a:t>
            </a:r>
          </a:p>
          <a:p>
            <a:r>
              <a:rPr lang="is-IS" sz="1400" b="0" i="0" dirty="0">
                <a:solidFill>
                  <a:srgbClr val="131313"/>
                </a:solidFill>
                <a:effectLst/>
                <a:latin typeface="Univers" panose="020B0503020202020204" pitchFamily="34" charset="0"/>
              </a:rPr>
              <a:t>verum góð við hvert annað </a:t>
            </a:r>
          </a:p>
          <a:p>
            <a:r>
              <a:rPr lang="is-IS" sz="1400" b="0" i="0" dirty="0">
                <a:solidFill>
                  <a:srgbClr val="131313"/>
                </a:solidFill>
                <a:effectLst/>
                <a:latin typeface="Univers" panose="020B0503020202020204" pitchFamily="34" charset="0"/>
              </a:rPr>
              <a:t>hvernig væri það </a:t>
            </a:r>
          </a:p>
          <a:p>
            <a:r>
              <a:rPr lang="is-IS" sz="1400" b="0" i="0" dirty="0">
                <a:solidFill>
                  <a:srgbClr val="131313"/>
                </a:solidFill>
                <a:effectLst/>
                <a:latin typeface="Univers" panose="020B0503020202020204" pitchFamily="34" charset="0"/>
              </a:rPr>
              <a:t>pössum jörðina </a:t>
            </a:r>
          </a:p>
          <a:p>
            <a:r>
              <a:rPr lang="is-IS" sz="1400" b="0" i="0" dirty="0">
                <a:solidFill>
                  <a:srgbClr val="131313"/>
                </a:solidFill>
                <a:effectLst/>
                <a:latin typeface="Univers" panose="020B0503020202020204" pitchFamily="34" charset="0"/>
              </a:rPr>
              <a:t>friður allstaðar </a:t>
            </a:r>
          </a:p>
          <a:p>
            <a:r>
              <a:rPr lang="is-IS" sz="1400" b="0" i="0" dirty="0">
                <a:solidFill>
                  <a:srgbClr val="131313"/>
                </a:solidFill>
                <a:effectLst/>
                <a:latin typeface="Univers" panose="020B0503020202020204" pitchFamily="34" charset="0"/>
              </a:rPr>
              <a:t>hvernig væri það </a:t>
            </a:r>
          </a:p>
          <a:p>
            <a:r>
              <a:rPr lang="is-IS" sz="1400" b="0" i="0" dirty="0">
                <a:solidFill>
                  <a:srgbClr val="131313"/>
                </a:solidFill>
                <a:effectLst/>
                <a:latin typeface="Univers" panose="020B0503020202020204" pitchFamily="34" charset="0"/>
              </a:rPr>
              <a:t>það væri næs</a:t>
            </a:r>
            <a:endParaRPr lang="is-IS" sz="1400" dirty="0">
              <a:latin typeface="Univers" panose="020B0503020202020204" pitchFamily="34" charset="0"/>
            </a:endParaRPr>
          </a:p>
        </p:txBody>
      </p:sp>
      <p:pic>
        <p:nvPicPr>
          <p:cNvPr id="6" name="Picture 5">
            <a:extLst>
              <a:ext uri="{FF2B5EF4-FFF2-40B4-BE49-F238E27FC236}">
                <a16:creationId xmlns:a16="http://schemas.microsoft.com/office/drawing/2014/main" id="{17800EC4-88F2-963B-E61A-9E51189C55F7}"/>
              </a:ext>
            </a:extLst>
          </p:cNvPr>
          <p:cNvPicPr>
            <a:picLocks noChangeAspect="1"/>
          </p:cNvPicPr>
          <p:nvPr/>
        </p:nvPicPr>
        <p:blipFill>
          <a:blip r:embed="rId3"/>
          <a:srcRect/>
          <a:stretch/>
        </p:blipFill>
        <p:spPr>
          <a:xfrm>
            <a:off x="10672182" y="293"/>
            <a:ext cx="1119835" cy="1119835"/>
          </a:xfrm>
          <a:prstGeom prst="rect">
            <a:avLst/>
          </a:prstGeom>
        </p:spPr>
      </p:pic>
      <p:pic>
        <p:nvPicPr>
          <p:cNvPr id="3" name="Picture 2" descr="A person with long hair&#10;&#10;Description automatically generated">
            <a:extLst>
              <a:ext uri="{FF2B5EF4-FFF2-40B4-BE49-F238E27FC236}">
                <a16:creationId xmlns:a16="http://schemas.microsoft.com/office/drawing/2014/main" id="{3D713886-7A97-BCBD-2980-CBB989C39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308" y="4159266"/>
            <a:ext cx="4636592" cy="2393934"/>
          </a:xfrm>
          <a:prstGeom prst="rect">
            <a:avLst/>
          </a:prstGeom>
        </p:spPr>
      </p:pic>
      <p:sp>
        <p:nvSpPr>
          <p:cNvPr id="10" name="TextBox 9">
            <a:extLst>
              <a:ext uri="{FF2B5EF4-FFF2-40B4-BE49-F238E27FC236}">
                <a16:creationId xmlns:a16="http://schemas.microsoft.com/office/drawing/2014/main" id="{5F58A423-1DC1-86B0-C0F5-18E35E4D106F}"/>
              </a:ext>
            </a:extLst>
          </p:cNvPr>
          <p:cNvSpPr txBox="1"/>
          <p:nvPr/>
        </p:nvSpPr>
        <p:spPr>
          <a:xfrm>
            <a:off x="318052" y="639050"/>
            <a:ext cx="7559856" cy="461665"/>
          </a:xfrm>
          <a:prstGeom prst="rect">
            <a:avLst/>
          </a:prstGeom>
          <a:noFill/>
        </p:spPr>
        <p:txBody>
          <a:bodyPr wrap="square">
            <a:spAutoFit/>
          </a:bodyPr>
          <a:lstStyle/>
          <a:p>
            <a:r>
              <a:rPr lang="is-IS" sz="2400" b="1" dirty="0">
                <a:solidFill>
                  <a:srgbClr val="00B0F0"/>
                </a:solidFill>
                <a:latin typeface="Univers" panose="020B0503020202020204" pitchFamily="34" charset="0"/>
              </a:rPr>
              <a:t>Texti við lagið: </a:t>
            </a:r>
            <a:r>
              <a:rPr lang="is-IS" sz="2400" b="1" i="1" dirty="0">
                <a:solidFill>
                  <a:srgbClr val="00B0F0"/>
                </a:solidFill>
                <a:latin typeface="Univers" panose="020B0503020202020204" pitchFamily="34" charset="0"/>
              </a:rPr>
              <a:t>Hvernig væri það? </a:t>
            </a:r>
            <a:r>
              <a:rPr lang="is-IS" sz="2400" b="1" dirty="0">
                <a:solidFill>
                  <a:srgbClr val="00B0F0"/>
                </a:solidFill>
                <a:latin typeface="Univers" panose="020B0503020202020204" pitchFamily="34" charset="0"/>
              </a:rPr>
              <a:t>með Daða Frey</a:t>
            </a:r>
          </a:p>
        </p:txBody>
      </p:sp>
    </p:spTree>
    <p:extLst>
      <p:ext uri="{BB962C8B-B14F-4D97-AF65-F5344CB8AC3E}">
        <p14:creationId xmlns:p14="http://schemas.microsoft.com/office/powerpoint/2010/main" val="558034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Daði Freyr - Hvernig Væri Það?  Barnamenningarhátíð 2020">
            <a:hlinkClick r:id="" action="ppaction://media"/>
            <a:extLst>
              <a:ext uri="{FF2B5EF4-FFF2-40B4-BE49-F238E27FC236}">
                <a16:creationId xmlns:a16="http://schemas.microsoft.com/office/drawing/2014/main" id="{39B50ECD-5036-0E4E-D554-AA2DEA6DB9B4}"/>
              </a:ext>
            </a:extLst>
          </p:cNvPr>
          <p:cNvPicPr>
            <a:picLocks noRot="1" noChangeAspect="1"/>
          </p:cNvPicPr>
          <p:nvPr>
            <a:videoFile r:link="rId1"/>
          </p:nvPr>
        </p:nvPicPr>
        <p:blipFill>
          <a:blip r:embed="rId3"/>
          <a:stretch>
            <a:fillRect/>
          </a:stretch>
        </p:blipFill>
        <p:spPr>
          <a:xfrm>
            <a:off x="739934" y="534282"/>
            <a:ext cx="10467484" cy="5914143"/>
          </a:xfrm>
          <a:prstGeom prst="rect">
            <a:avLst/>
          </a:prstGeom>
        </p:spPr>
      </p:pic>
    </p:spTree>
    <p:extLst>
      <p:ext uri="{BB962C8B-B14F-4D97-AF65-F5344CB8AC3E}">
        <p14:creationId xmlns:p14="http://schemas.microsoft.com/office/powerpoint/2010/main" val="8670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5DCA9-A65D-7053-CFD1-D8353E8C0B17}"/>
              </a:ext>
            </a:extLst>
          </p:cNvPr>
          <p:cNvPicPr>
            <a:picLocks noChangeAspect="1"/>
          </p:cNvPicPr>
          <p:nvPr/>
        </p:nvPicPr>
        <p:blipFill>
          <a:blip r:embed="rId3"/>
          <a:srcRect/>
          <a:stretch/>
        </p:blipFill>
        <p:spPr>
          <a:xfrm>
            <a:off x="10672182" y="293"/>
            <a:ext cx="1119835" cy="1119835"/>
          </a:xfrm>
          <a:prstGeom prst="rect">
            <a:avLst/>
          </a:prstGeom>
        </p:spPr>
      </p:pic>
      <p:sp>
        <p:nvSpPr>
          <p:cNvPr id="3" name="TextBox 2">
            <a:extLst>
              <a:ext uri="{FF2B5EF4-FFF2-40B4-BE49-F238E27FC236}">
                <a16:creationId xmlns:a16="http://schemas.microsoft.com/office/drawing/2014/main" id="{28E22444-5EA2-C7FC-2261-ADDC95DE4AB4}"/>
              </a:ext>
            </a:extLst>
          </p:cNvPr>
          <p:cNvSpPr txBox="1"/>
          <p:nvPr/>
        </p:nvSpPr>
        <p:spPr>
          <a:xfrm>
            <a:off x="302968" y="687418"/>
            <a:ext cx="6329680" cy="4616648"/>
          </a:xfrm>
          <a:prstGeom prst="rect">
            <a:avLst/>
          </a:prstGeom>
          <a:noFill/>
        </p:spPr>
        <p:txBody>
          <a:bodyPr wrap="square" rtlCol="0">
            <a:spAutoFit/>
          </a:bodyPr>
          <a:lstStyle/>
          <a:p>
            <a:r>
              <a:rPr lang="is-IS" sz="2400" b="1" dirty="0">
                <a:solidFill>
                  <a:srgbClr val="00B0F0"/>
                </a:solidFill>
                <a:latin typeface="Univers" panose="020B0503020202020204" pitchFamily="34" charset="0"/>
              </a:rPr>
              <a:t>Umræðupunktar:</a:t>
            </a:r>
          </a:p>
          <a:p>
            <a:endParaRPr lang="is-IS" sz="1800" dirty="0">
              <a:latin typeface="Univers" panose="020B0503020202020204" pitchFamily="34" charset="0"/>
            </a:endParaRPr>
          </a:p>
          <a:p>
            <a:endParaRPr lang="is-IS" sz="1800" dirty="0">
              <a:latin typeface="Univers" panose="020B0503020202020204" pitchFamily="34" charset="0"/>
            </a:endParaRPr>
          </a:p>
          <a:p>
            <a:r>
              <a:rPr lang="is-IS" sz="1800" dirty="0">
                <a:latin typeface="Univers" panose="020B0503020202020204" pitchFamily="34" charset="0"/>
              </a:rPr>
              <a:t>Um hvað er hann að syngja? </a:t>
            </a:r>
          </a:p>
          <a:p>
            <a:endParaRPr lang="is-IS" sz="1800" dirty="0">
              <a:latin typeface="Univers" panose="020B0503020202020204" pitchFamily="34" charset="0"/>
            </a:endParaRPr>
          </a:p>
          <a:p>
            <a:r>
              <a:rPr lang="is-IS" sz="1800" dirty="0">
                <a:latin typeface="Univers" panose="020B0503020202020204" pitchFamily="34" charset="0"/>
              </a:rPr>
              <a:t>Hverju tókum við eftir? </a:t>
            </a:r>
          </a:p>
          <a:p>
            <a:endParaRPr lang="is-IS" sz="1800" dirty="0">
              <a:latin typeface="Univers" panose="020B0503020202020204" pitchFamily="34" charset="0"/>
            </a:endParaRPr>
          </a:p>
          <a:p>
            <a:r>
              <a:rPr lang="is-IS" sz="1800" dirty="0">
                <a:latin typeface="Univers" panose="020B0503020202020204" pitchFamily="34" charset="0"/>
              </a:rPr>
              <a:t>Hvað var áhugavert? </a:t>
            </a:r>
          </a:p>
          <a:p>
            <a:endParaRPr lang="is-IS" sz="1800" dirty="0">
              <a:latin typeface="Univers" panose="020B0503020202020204" pitchFamily="34" charset="0"/>
            </a:endParaRPr>
          </a:p>
          <a:p>
            <a:r>
              <a:rPr lang="is-IS" sz="1800" dirty="0">
                <a:latin typeface="Univers" panose="020B0503020202020204" pitchFamily="34" charset="0"/>
              </a:rPr>
              <a:t>Hverju getum við breytt?</a:t>
            </a:r>
          </a:p>
          <a:p>
            <a:endParaRPr lang="is-IS" sz="1800" dirty="0">
              <a:latin typeface="Univers" panose="020B0503020202020204" pitchFamily="34" charset="0"/>
            </a:endParaRPr>
          </a:p>
          <a:p>
            <a:r>
              <a:rPr lang="is-IS" sz="1800" dirty="0">
                <a:latin typeface="Univers" panose="020B0503020202020204" pitchFamily="34" charset="0"/>
              </a:rPr>
              <a:t>Hverju getum við ekki breytt?  </a:t>
            </a:r>
          </a:p>
          <a:p>
            <a:endParaRPr lang="is-IS" sz="1800" dirty="0">
              <a:latin typeface="Univers" panose="020B0503020202020204" pitchFamily="34" charset="0"/>
            </a:endParaRPr>
          </a:p>
          <a:p>
            <a:r>
              <a:rPr lang="is-IS" sz="1800" dirty="0">
                <a:latin typeface="Univers" panose="020B0503020202020204" pitchFamily="34" charset="0"/>
              </a:rPr>
              <a:t>Tengist textinn heimsmarkmiðunum?</a:t>
            </a:r>
          </a:p>
          <a:p>
            <a:endParaRPr lang="is-IS" sz="1800" dirty="0">
              <a:latin typeface="Univers" panose="020B0503020202020204" pitchFamily="34" charset="0"/>
            </a:endParaRPr>
          </a:p>
          <a:p>
            <a:r>
              <a:rPr lang="is-IS" sz="1800" dirty="0">
                <a:latin typeface="Univers" panose="020B0503020202020204" pitchFamily="34" charset="0"/>
              </a:rPr>
              <a:t>Tengist textinn Barnasáttmálanum og réttindum barna?</a:t>
            </a:r>
          </a:p>
        </p:txBody>
      </p:sp>
      <p:pic>
        <p:nvPicPr>
          <p:cNvPr id="9" name="Picture 8" descr="A person with long hair&#10;&#10;Description automatically generated">
            <a:extLst>
              <a:ext uri="{FF2B5EF4-FFF2-40B4-BE49-F238E27FC236}">
                <a16:creationId xmlns:a16="http://schemas.microsoft.com/office/drawing/2014/main" id="{B10549E2-79CD-403A-4A9F-99BC77A03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863" y="1821623"/>
            <a:ext cx="4563225" cy="2348238"/>
          </a:xfrm>
          <a:prstGeom prst="rect">
            <a:avLst/>
          </a:prstGeom>
        </p:spPr>
      </p:pic>
      <p:pic>
        <p:nvPicPr>
          <p:cNvPr id="6" name="Picture 5">
            <a:extLst>
              <a:ext uri="{FF2B5EF4-FFF2-40B4-BE49-F238E27FC236}">
                <a16:creationId xmlns:a16="http://schemas.microsoft.com/office/drawing/2014/main" id="{2C67C507-8FA0-6A0B-5F94-1F220E8515A1}"/>
              </a:ext>
            </a:extLst>
          </p:cNvPr>
          <p:cNvPicPr>
            <a:picLocks noChangeAspect="1"/>
          </p:cNvPicPr>
          <p:nvPr/>
        </p:nvPicPr>
        <p:blipFill>
          <a:blip r:embed="rId3"/>
          <a:srcRect/>
          <a:stretch/>
        </p:blipFill>
        <p:spPr>
          <a:xfrm>
            <a:off x="10672182" y="293"/>
            <a:ext cx="1119835" cy="1119835"/>
          </a:xfrm>
          <a:prstGeom prst="rect">
            <a:avLst/>
          </a:prstGeom>
        </p:spPr>
      </p:pic>
    </p:spTree>
    <p:extLst>
      <p:ext uri="{BB962C8B-B14F-4D97-AF65-F5344CB8AC3E}">
        <p14:creationId xmlns:p14="http://schemas.microsoft.com/office/powerpoint/2010/main" val="258124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5DCA9-A65D-7053-CFD1-D8353E8C0B17}"/>
              </a:ext>
            </a:extLst>
          </p:cNvPr>
          <p:cNvPicPr>
            <a:picLocks noChangeAspect="1"/>
          </p:cNvPicPr>
          <p:nvPr/>
        </p:nvPicPr>
        <p:blipFill>
          <a:blip r:embed="rId3"/>
          <a:srcRect/>
          <a:stretch/>
        </p:blipFill>
        <p:spPr>
          <a:xfrm>
            <a:off x="10685434" y="293"/>
            <a:ext cx="1119835" cy="1119835"/>
          </a:xfrm>
          <a:prstGeom prst="rect">
            <a:avLst/>
          </a:prstGeom>
        </p:spPr>
      </p:pic>
      <p:sp>
        <p:nvSpPr>
          <p:cNvPr id="4" name="TextBox 3">
            <a:extLst>
              <a:ext uri="{FF2B5EF4-FFF2-40B4-BE49-F238E27FC236}">
                <a16:creationId xmlns:a16="http://schemas.microsoft.com/office/drawing/2014/main" id="{5164DAEC-375E-728F-09AE-3D8E3EB506F9}"/>
              </a:ext>
            </a:extLst>
          </p:cNvPr>
          <p:cNvSpPr txBox="1"/>
          <p:nvPr/>
        </p:nvSpPr>
        <p:spPr>
          <a:xfrm>
            <a:off x="343722" y="982176"/>
            <a:ext cx="11668909" cy="4893647"/>
          </a:xfrm>
          <a:prstGeom prst="rect">
            <a:avLst/>
          </a:prstGeom>
          <a:noFill/>
        </p:spPr>
        <p:txBody>
          <a:bodyPr wrap="square" lIns="91440" tIns="45720" rIns="91440" bIns="45720" rtlCol="0" anchor="t">
            <a:spAutoFit/>
          </a:bodyPr>
          <a:lstStyle/>
          <a:p>
            <a:endParaRPr lang="is-IS" sz="1200" dirty="0">
              <a:solidFill>
                <a:schemeClr val="bg1"/>
              </a:solidFill>
              <a:latin typeface="Univers" panose="020B0503020202020204" pitchFamily="34" charset="0"/>
            </a:endParaRPr>
          </a:p>
          <a:p>
            <a:r>
              <a:rPr lang="is-IS" sz="1200" b="0" i="0" dirty="0">
                <a:effectLst/>
                <a:latin typeface="Univers" panose="020B0503020202020204" pitchFamily="34" charset="0"/>
              </a:rPr>
              <a:t>Hvernig væri það? </a:t>
            </a:r>
          </a:p>
          <a:p>
            <a:r>
              <a:rPr lang="is-IS" sz="1200" b="0" i="0" dirty="0">
                <a:effectLst/>
                <a:latin typeface="Univers" panose="020B0503020202020204" pitchFamily="34" charset="0"/>
              </a:rPr>
              <a:t>Það væri næs ef það væri alltaf sumar </a:t>
            </a:r>
          </a:p>
          <a:p>
            <a:r>
              <a:rPr lang="is-IS" sz="1200" b="0" i="0" dirty="0">
                <a:effectLst/>
                <a:latin typeface="Univers" panose="020B0503020202020204" pitchFamily="34" charset="0"/>
              </a:rPr>
              <a:t>og pokémon væri til </a:t>
            </a:r>
          </a:p>
          <a:p>
            <a:r>
              <a:rPr lang="is-IS" sz="1200" b="0" i="0" dirty="0">
                <a:effectLst/>
                <a:latin typeface="Univers" panose="020B0503020202020204" pitchFamily="34" charset="0"/>
              </a:rPr>
              <a:t>það væri næs ef að gæludýrin okkar </a:t>
            </a:r>
          </a:p>
          <a:p>
            <a:r>
              <a:rPr lang="is-IS" sz="1200" b="0" i="0" dirty="0">
                <a:effectLst/>
                <a:latin typeface="Univers" panose="020B0503020202020204" pitchFamily="34" charset="0"/>
              </a:rPr>
              <a:t>töluðu sama mál og við </a:t>
            </a:r>
          </a:p>
          <a:p>
            <a:r>
              <a:rPr lang="is-IS" sz="1200" b="0" i="0" dirty="0">
                <a:effectLst/>
                <a:latin typeface="Univers" panose="020B0503020202020204" pitchFamily="34" charset="0"/>
              </a:rPr>
              <a:t>það er margt sem ekki er hægt að breyta </a:t>
            </a:r>
          </a:p>
          <a:p>
            <a:r>
              <a:rPr lang="is-IS" sz="1200" b="0" i="0" dirty="0">
                <a:effectLst/>
                <a:latin typeface="Univers"/>
              </a:rPr>
              <a:t>en það á samt ekki við um allt – </a:t>
            </a:r>
            <a:r>
              <a:rPr lang="is-IS" sz="1200" b="1" i="0" dirty="0">
                <a:solidFill>
                  <a:srgbClr val="00B0F0"/>
                </a:solidFill>
                <a:effectLst/>
                <a:latin typeface="Univers"/>
              </a:rPr>
              <a:t>við getum gert svo </a:t>
            </a:r>
            <a:r>
              <a:rPr lang="is-IS" sz="1200" b="1" dirty="0">
                <a:solidFill>
                  <a:srgbClr val="00B0F0"/>
                </a:solidFill>
                <a:latin typeface="Univers"/>
              </a:rPr>
              <a:t>margt </a:t>
            </a:r>
            <a:r>
              <a:rPr lang="is-IS" sz="1200" b="1" i="0" dirty="0">
                <a:solidFill>
                  <a:srgbClr val="00B0F0"/>
                </a:solidFill>
                <a:effectLst/>
                <a:latin typeface="Univers"/>
              </a:rPr>
              <a:t>saman og </a:t>
            </a:r>
            <a:r>
              <a:rPr lang="is-IS" sz="1200" b="1" dirty="0">
                <a:solidFill>
                  <a:srgbClr val="00B0F0"/>
                </a:solidFill>
                <a:latin typeface="Univers"/>
              </a:rPr>
              <a:t>heimsmarkmiðin</a:t>
            </a:r>
            <a:r>
              <a:rPr lang="is-IS" sz="1200" b="1" i="0" dirty="0">
                <a:solidFill>
                  <a:srgbClr val="00B0F0"/>
                </a:solidFill>
                <a:effectLst/>
                <a:latin typeface="Univers"/>
              </a:rPr>
              <a:t> hjálpa okkur við það. Þau eru áætlun um að gera heiminn betri.</a:t>
            </a:r>
            <a:r>
              <a:rPr lang="is-IS" sz="1200" b="1" dirty="0">
                <a:solidFill>
                  <a:srgbClr val="00B0F0"/>
                </a:solidFill>
                <a:latin typeface="Univers"/>
              </a:rPr>
              <a:t> </a:t>
            </a:r>
            <a:endParaRPr lang="is-IS" sz="1200" b="1" i="0" dirty="0">
              <a:solidFill>
                <a:srgbClr val="00B0F0"/>
              </a:solidFill>
              <a:effectLst/>
              <a:latin typeface="Univers" panose="020B0503020202020204" pitchFamily="34" charset="0"/>
            </a:endParaRPr>
          </a:p>
          <a:p>
            <a:endParaRPr lang="is-IS" sz="1200" b="1" dirty="0">
              <a:latin typeface="Univers" panose="020B0503020202020204" pitchFamily="34" charset="0"/>
            </a:endParaRPr>
          </a:p>
          <a:p>
            <a:r>
              <a:rPr lang="is-IS" sz="1200" b="0" i="0" dirty="0">
                <a:effectLst/>
                <a:latin typeface="Univers" panose="020B0503020202020204" pitchFamily="34" charset="0"/>
              </a:rPr>
              <a:t>Kaupum minna drasl – </a:t>
            </a:r>
            <a:r>
              <a:rPr lang="is-IS" sz="1200" b="1" i="0" dirty="0">
                <a:solidFill>
                  <a:srgbClr val="00AEEF"/>
                </a:solidFill>
                <a:effectLst/>
                <a:latin typeface="Univers" panose="020B0503020202020204" pitchFamily="34" charset="0"/>
              </a:rPr>
              <a:t>markmið 12 – ábyrg neysla og framleiðsla </a:t>
            </a:r>
          </a:p>
          <a:p>
            <a:r>
              <a:rPr lang="is-IS" sz="1200" b="0" i="0" dirty="0">
                <a:effectLst/>
                <a:latin typeface="Univers" panose="020B0503020202020204" pitchFamily="34" charset="0"/>
              </a:rPr>
              <a:t>notum minna plast – </a:t>
            </a:r>
            <a:r>
              <a:rPr lang="is-IS" sz="1200" b="1" i="0" dirty="0">
                <a:solidFill>
                  <a:srgbClr val="00AEEF"/>
                </a:solidFill>
                <a:effectLst/>
                <a:latin typeface="Univers" panose="020B0503020202020204" pitchFamily="34" charset="0"/>
              </a:rPr>
              <a:t>markmið 12 og 13 ábyrg neysla og aðgerðir í loftslagsmálum</a:t>
            </a:r>
          </a:p>
          <a:p>
            <a:r>
              <a:rPr lang="is-IS" sz="1200" b="0" i="0" dirty="0">
                <a:effectLst/>
                <a:latin typeface="Univers" panose="020B0503020202020204" pitchFamily="34" charset="0"/>
              </a:rPr>
              <a:t>verum góð við hvert annað – </a:t>
            </a:r>
            <a:r>
              <a:rPr lang="is-IS" sz="1200" b="1" i="0" dirty="0">
                <a:solidFill>
                  <a:srgbClr val="00AEEF"/>
                </a:solidFill>
                <a:effectLst/>
                <a:latin typeface="Univers" panose="020B0503020202020204" pitchFamily="34" charset="0"/>
              </a:rPr>
              <a:t>markmið 16 – friður og réttlæti og 3. grein barnasáttmálans – það sem er barninu fyrir bestu </a:t>
            </a:r>
          </a:p>
          <a:p>
            <a:r>
              <a:rPr lang="is-IS" sz="1200" b="0" i="0" dirty="0">
                <a:effectLst/>
                <a:latin typeface="Univers" panose="020B0503020202020204" pitchFamily="34" charset="0"/>
              </a:rPr>
              <a:t>hvernig væri það </a:t>
            </a:r>
          </a:p>
          <a:p>
            <a:r>
              <a:rPr lang="is-IS" sz="1200" b="0" i="0" dirty="0">
                <a:effectLst/>
                <a:latin typeface="Univers" panose="020B0503020202020204" pitchFamily="34" charset="0"/>
              </a:rPr>
              <a:t>pössum jörðina – </a:t>
            </a:r>
            <a:r>
              <a:rPr lang="is-IS" sz="1200" b="1" i="0" dirty="0">
                <a:solidFill>
                  <a:srgbClr val="00AEEF"/>
                </a:solidFill>
                <a:effectLst/>
                <a:latin typeface="Univers" panose="020B0503020202020204" pitchFamily="34" charset="0"/>
              </a:rPr>
              <a:t>öll heimsmarkmiðin + 3. grein Barnasáttmálans – það sem er barninu fyrir bestu </a:t>
            </a:r>
          </a:p>
          <a:p>
            <a:r>
              <a:rPr lang="is-IS" sz="1200" b="0" i="0" dirty="0">
                <a:effectLst/>
                <a:latin typeface="Univers" panose="020B0503020202020204" pitchFamily="34" charset="0"/>
              </a:rPr>
              <a:t>friður allstaðar – </a:t>
            </a:r>
            <a:r>
              <a:rPr lang="is-IS" sz="1200" b="1" i="0" dirty="0">
                <a:solidFill>
                  <a:srgbClr val="00AEEF"/>
                </a:solidFill>
                <a:effectLst/>
                <a:latin typeface="Univers" panose="020B0503020202020204" pitchFamily="34" charset="0"/>
              </a:rPr>
              <a:t>markmið 16 – friður og réttlæti </a:t>
            </a:r>
          </a:p>
          <a:p>
            <a:r>
              <a:rPr lang="is-IS" sz="1200" b="0" i="0" dirty="0">
                <a:effectLst/>
                <a:latin typeface="Univers"/>
              </a:rPr>
              <a:t>hvernig væri það betra </a:t>
            </a:r>
            <a:r>
              <a:rPr lang="is-IS" sz="1200" dirty="0">
                <a:latin typeface="Univers"/>
              </a:rPr>
              <a:t>- </a:t>
            </a:r>
            <a:r>
              <a:rPr lang="is-IS" sz="1200" dirty="0">
                <a:solidFill>
                  <a:srgbClr val="00AEEF"/>
                </a:solidFill>
                <a:latin typeface="Univers"/>
              </a:rPr>
              <a:t>ræðum það saman! Það hefði áhrif á öll heimsmarkmiðin og greinar Barnasáttmálans. </a:t>
            </a:r>
            <a:endParaRPr lang="is-IS" sz="1200" b="0" i="0" dirty="0">
              <a:solidFill>
                <a:srgbClr val="00AEEF"/>
              </a:solidFill>
              <a:effectLst/>
              <a:latin typeface="Univers" panose="020B0503020202020204" pitchFamily="34" charset="0"/>
            </a:endParaRPr>
          </a:p>
          <a:p>
            <a:endParaRPr lang="is-IS" sz="1200" dirty="0">
              <a:latin typeface="Univers" panose="020B0503020202020204" pitchFamily="34" charset="0"/>
            </a:endParaRPr>
          </a:p>
          <a:p>
            <a:r>
              <a:rPr lang="is-IS" sz="1200" b="0" i="0" dirty="0">
                <a:effectLst/>
                <a:latin typeface="Univers" panose="020B0503020202020204" pitchFamily="34" charset="0"/>
              </a:rPr>
              <a:t>Það væri næs að fá að ráða öllu </a:t>
            </a:r>
          </a:p>
          <a:p>
            <a:r>
              <a:rPr lang="is-IS" sz="1200" b="0" i="0" dirty="0">
                <a:effectLst/>
                <a:latin typeface="Univers" panose="020B0503020202020204" pitchFamily="34" charset="0"/>
              </a:rPr>
              <a:t>að geta flogið og galdrað smá </a:t>
            </a:r>
          </a:p>
          <a:p>
            <a:r>
              <a:rPr lang="is-IS" sz="1200" b="0" i="0" dirty="0">
                <a:effectLst/>
                <a:latin typeface="Univers" panose="020B0503020202020204" pitchFamily="34" charset="0"/>
              </a:rPr>
              <a:t>það væri næs að gera allt sem manni langar </a:t>
            </a:r>
          </a:p>
          <a:p>
            <a:r>
              <a:rPr lang="is-IS" sz="1200" b="0" i="0" dirty="0">
                <a:effectLst/>
                <a:latin typeface="Univers" panose="020B0503020202020204" pitchFamily="34" charset="0"/>
              </a:rPr>
              <a:t>fá allt sem maður vill fá </a:t>
            </a:r>
          </a:p>
          <a:p>
            <a:r>
              <a:rPr lang="is-IS" sz="1200" b="0" i="0" dirty="0">
                <a:effectLst/>
                <a:latin typeface="Univers" panose="020B0503020202020204" pitchFamily="34" charset="0"/>
              </a:rPr>
              <a:t>það er margt sem ekki er hægt að breyta </a:t>
            </a:r>
          </a:p>
          <a:p>
            <a:r>
              <a:rPr lang="is-IS" sz="1200" b="0" i="0" dirty="0">
                <a:effectLst/>
                <a:latin typeface="Univers" panose="020B0503020202020204" pitchFamily="34" charset="0"/>
              </a:rPr>
              <a:t>en samt getum við gert svo margt – </a:t>
            </a:r>
            <a:r>
              <a:rPr lang="is-IS" sz="1200" b="1" i="0" dirty="0">
                <a:solidFill>
                  <a:srgbClr val="00AEEF"/>
                </a:solidFill>
                <a:effectLst/>
                <a:latin typeface="Univers" panose="020B0503020202020204" pitchFamily="34" charset="0"/>
              </a:rPr>
              <a:t>markmið 17 samvinna um markmiðin</a:t>
            </a:r>
          </a:p>
          <a:p>
            <a:endParaRPr lang="is-IS" sz="1200" b="1" dirty="0">
              <a:solidFill>
                <a:srgbClr val="00AEEF"/>
              </a:solidFill>
              <a:latin typeface="Univers" panose="020B0503020202020204" pitchFamily="34" charset="0"/>
            </a:endParaRPr>
          </a:p>
          <a:p>
            <a:endParaRPr lang="is-IS" sz="1200" dirty="0">
              <a:latin typeface="Univers" panose="020B0503020202020204" pitchFamily="34" charset="0"/>
            </a:endParaRPr>
          </a:p>
        </p:txBody>
      </p:sp>
      <p:sp>
        <p:nvSpPr>
          <p:cNvPr id="5" name="TextBox 4">
            <a:extLst>
              <a:ext uri="{FF2B5EF4-FFF2-40B4-BE49-F238E27FC236}">
                <a16:creationId xmlns:a16="http://schemas.microsoft.com/office/drawing/2014/main" id="{B2073B8F-C855-C7A9-7896-E6EC448F579B}"/>
              </a:ext>
            </a:extLst>
          </p:cNvPr>
          <p:cNvSpPr txBox="1"/>
          <p:nvPr/>
        </p:nvSpPr>
        <p:spPr>
          <a:xfrm>
            <a:off x="332003" y="5404025"/>
            <a:ext cx="11606765" cy="1200329"/>
          </a:xfrm>
          <a:prstGeom prst="rect">
            <a:avLst/>
          </a:prstGeom>
          <a:noFill/>
        </p:spPr>
        <p:txBody>
          <a:bodyPr wrap="square" lIns="91440" tIns="45720" rIns="91440" bIns="45720" rtlCol="0" anchor="t">
            <a:spAutoFit/>
          </a:bodyPr>
          <a:lstStyle/>
          <a:p>
            <a:r>
              <a:rPr lang="is-IS" sz="1200" b="0" i="0" dirty="0">
                <a:effectLst/>
                <a:latin typeface="Univers" panose="020B0503020202020204" pitchFamily="34" charset="0"/>
              </a:rPr>
              <a:t>Við getum brosað meira  </a:t>
            </a:r>
          </a:p>
          <a:p>
            <a:r>
              <a:rPr lang="is-IS" sz="1200" b="0" i="0" dirty="0">
                <a:effectLst/>
                <a:latin typeface="Univers" panose="020B0503020202020204" pitchFamily="34" charset="0"/>
              </a:rPr>
              <a:t>hlustað meira á börn – </a:t>
            </a:r>
            <a:r>
              <a:rPr lang="is-IS" sz="1200" b="1" i="0" dirty="0">
                <a:solidFill>
                  <a:srgbClr val="00AEEF"/>
                </a:solidFill>
                <a:effectLst/>
                <a:latin typeface="Univers" panose="020B0503020202020204" pitchFamily="34" charset="0"/>
              </a:rPr>
              <a:t>grein 12 hlustum á skoðanir barna</a:t>
            </a:r>
          </a:p>
          <a:p>
            <a:r>
              <a:rPr lang="is-IS" sz="1200" b="0" i="0" dirty="0">
                <a:effectLst/>
                <a:latin typeface="Univers"/>
              </a:rPr>
              <a:t>plantað fleiri trjám – </a:t>
            </a:r>
            <a:r>
              <a:rPr lang="is-IS" sz="1200" b="1" i="0" dirty="0">
                <a:solidFill>
                  <a:srgbClr val="00AEEF"/>
                </a:solidFill>
                <a:effectLst/>
                <a:latin typeface="Univers"/>
              </a:rPr>
              <a:t>markmið</a:t>
            </a:r>
            <a:r>
              <a:rPr lang="is-IS" sz="1200" b="1" dirty="0">
                <a:solidFill>
                  <a:srgbClr val="00AEEF"/>
                </a:solidFill>
                <a:latin typeface="Univers"/>
              </a:rPr>
              <a:t> 15</a:t>
            </a:r>
            <a:r>
              <a:rPr lang="is-IS" sz="1200" b="1" i="0" dirty="0">
                <a:solidFill>
                  <a:srgbClr val="00AEEF"/>
                </a:solidFill>
                <a:effectLst/>
                <a:latin typeface="Univers"/>
              </a:rPr>
              <a:t> – Líf á landi</a:t>
            </a:r>
          </a:p>
          <a:p>
            <a:r>
              <a:rPr lang="is-IS" sz="1200" b="0" i="0" dirty="0">
                <a:effectLst/>
                <a:latin typeface="Univers" panose="020B0503020202020204" pitchFamily="34" charset="0"/>
              </a:rPr>
              <a:t>og snúið sókn í vörn </a:t>
            </a:r>
          </a:p>
          <a:p>
            <a:r>
              <a:rPr lang="is-IS" sz="1200" b="0" i="0" dirty="0">
                <a:effectLst/>
                <a:latin typeface="Univers" panose="020B0503020202020204" pitchFamily="34" charset="0"/>
              </a:rPr>
              <a:t>við getum elskað meira – </a:t>
            </a:r>
            <a:r>
              <a:rPr lang="is-IS" sz="1200" b="1" i="0" dirty="0">
                <a:solidFill>
                  <a:srgbClr val="00AEEF"/>
                </a:solidFill>
                <a:effectLst/>
                <a:latin typeface="Univers" panose="020B0503020202020204" pitchFamily="34" charset="0"/>
              </a:rPr>
              <a:t>markmið 16 – friður og réttlæti og markmið 17 samvinna um markmiðin </a:t>
            </a:r>
          </a:p>
          <a:p>
            <a:r>
              <a:rPr lang="is-IS" sz="1200" b="0" i="0" dirty="0">
                <a:effectLst/>
                <a:latin typeface="Univers" panose="020B0503020202020204" pitchFamily="34" charset="0"/>
              </a:rPr>
              <a:t>við getum elskað meira – </a:t>
            </a:r>
            <a:r>
              <a:rPr lang="is-IS" sz="1200" b="1" i="0" dirty="0">
                <a:solidFill>
                  <a:srgbClr val="00AEEF"/>
                </a:solidFill>
                <a:effectLst/>
                <a:latin typeface="Univers" panose="020B0503020202020204" pitchFamily="34" charset="0"/>
              </a:rPr>
              <a:t>3. grein Barnasáttmálans – það sem er barninu fyrir bestu </a:t>
            </a:r>
          </a:p>
        </p:txBody>
      </p:sp>
      <p:pic>
        <p:nvPicPr>
          <p:cNvPr id="7" name="Picture 6" descr="A poster of a variety of icons&#10;&#10;Description automatically generated with medium confidence">
            <a:extLst>
              <a:ext uri="{FF2B5EF4-FFF2-40B4-BE49-F238E27FC236}">
                <a16:creationId xmlns:a16="http://schemas.microsoft.com/office/drawing/2014/main" id="{2A9C90E0-5243-1F8D-67C1-A47D72573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588" y="4399916"/>
            <a:ext cx="1574541" cy="2204438"/>
          </a:xfrm>
          <a:prstGeom prst="rect">
            <a:avLst/>
          </a:prstGeom>
        </p:spPr>
      </p:pic>
      <p:pic>
        <p:nvPicPr>
          <p:cNvPr id="8" name="Picture 7">
            <a:extLst>
              <a:ext uri="{FF2B5EF4-FFF2-40B4-BE49-F238E27FC236}">
                <a16:creationId xmlns:a16="http://schemas.microsoft.com/office/drawing/2014/main" id="{0D6BFC33-E6F1-EE3D-C537-F15BAAC949D4}"/>
              </a:ext>
            </a:extLst>
          </p:cNvPr>
          <p:cNvPicPr>
            <a:picLocks noChangeAspect="1"/>
          </p:cNvPicPr>
          <p:nvPr/>
        </p:nvPicPr>
        <p:blipFill>
          <a:blip r:embed="rId5"/>
          <a:stretch>
            <a:fillRect/>
          </a:stretch>
        </p:blipFill>
        <p:spPr>
          <a:xfrm>
            <a:off x="10351253" y="2603562"/>
            <a:ext cx="1650876" cy="1650876"/>
          </a:xfrm>
          <a:prstGeom prst="rect">
            <a:avLst/>
          </a:prstGeom>
        </p:spPr>
      </p:pic>
      <p:sp>
        <p:nvSpPr>
          <p:cNvPr id="11" name="TextBox 10">
            <a:extLst>
              <a:ext uri="{FF2B5EF4-FFF2-40B4-BE49-F238E27FC236}">
                <a16:creationId xmlns:a16="http://schemas.microsoft.com/office/drawing/2014/main" id="{73298302-F550-1C8C-8B58-3A1115BF0FBD}"/>
              </a:ext>
            </a:extLst>
          </p:cNvPr>
          <p:cNvSpPr txBox="1"/>
          <p:nvPr/>
        </p:nvSpPr>
        <p:spPr>
          <a:xfrm>
            <a:off x="327948" y="328759"/>
            <a:ext cx="7501830" cy="830997"/>
          </a:xfrm>
          <a:prstGeom prst="rect">
            <a:avLst/>
          </a:prstGeom>
          <a:noFill/>
        </p:spPr>
        <p:txBody>
          <a:bodyPr wrap="square">
            <a:spAutoFit/>
          </a:bodyPr>
          <a:lstStyle/>
          <a:p>
            <a:r>
              <a:rPr lang="is-IS" sz="2400" b="1" dirty="0">
                <a:latin typeface="Univers" panose="020B0503020202020204" pitchFamily="34" charset="0"/>
              </a:rPr>
              <a:t>Tengingar textans við Heimsmarkmið SÞ og Barnasáttmála SÞ</a:t>
            </a:r>
          </a:p>
        </p:txBody>
      </p:sp>
    </p:spTree>
    <p:extLst>
      <p:ext uri="{BB962C8B-B14F-4D97-AF65-F5344CB8AC3E}">
        <p14:creationId xmlns:p14="http://schemas.microsoft.com/office/powerpoint/2010/main" val="418350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DB88F7-94F0-C273-F680-4C265A58E029}"/>
              </a:ext>
            </a:extLst>
          </p:cNvPr>
          <p:cNvSpPr txBox="1"/>
          <p:nvPr/>
        </p:nvSpPr>
        <p:spPr>
          <a:xfrm>
            <a:off x="5583287" y="146353"/>
            <a:ext cx="3940205" cy="461665"/>
          </a:xfrm>
          <a:prstGeom prst="rect">
            <a:avLst/>
          </a:prstGeom>
          <a:noFill/>
        </p:spPr>
        <p:txBody>
          <a:bodyPr wrap="square" rtlCol="0">
            <a:spAutoFit/>
          </a:bodyPr>
          <a:lstStyle/>
          <a:p>
            <a:r>
              <a:rPr lang="is-IS" sz="2400">
                <a:solidFill>
                  <a:srgbClr val="00B0F0"/>
                </a:solidFill>
                <a:latin typeface="Univers" panose="020B0503020202020204" pitchFamily="34" charset="0"/>
              </a:rPr>
              <a:t>Verkefni -  gott-vont </a:t>
            </a:r>
          </a:p>
        </p:txBody>
      </p:sp>
      <p:sp>
        <p:nvSpPr>
          <p:cNvPr id="5" name="TextBox 4">
            <a:extLst>
              <a:ext uri="{FF2B5EF4-FFF2-40B4-BE49-F238E27FC236}">
                <a16:creationId xmlns:a16="http://schemas.microsoft.com/office/drawing/2014/main" id="{9553CEF2-DEC0-FF59-1AE6-F38BC87E1441}"/>
              </a:ext>
            </a:extLst>
          </p:cNvPr>
          <p:cNvSpPr txBox="1"/>
          <p:nvPr/>
        </p:nvSpPr>
        <p:spPr>
          <a:xfrm>
            <a:off x="248575" y="849421"/>
            <a:ext cx="5268452" cy="2406565"/>
          </a:xfrm>
          <a:prstGeom prst="rect">
            <a:avLst/>
          </a:prstGeom>
          <a:noFill/>
          <a:ln w="28575">
            <a:solidFill>
              <a:srgbClr val="00B0F0"/>
            </a:solidFill>
          </a:ln>
        </p:spPr>
        <p:txBody>
          <a:bodyPr wrap="square" rtlCol="0">
            <a:spAutoFit/>
          </a:bodyPr>
          <a:lstStyle/>
          <a:p>
            <a:endParaRPr lang="is-IS"/>
          </a:p>
        </p:txBody>
      </p:sp>
      <p:pic>
        <p:nvPicPr>
          <p:cNvPr id="7" name="Graphic 6" descr="Angel face outline with solid fill">
            <a:extLst>
              <a:ext uri="{FF2B5EF4-FFF2-40B4-BE49-F238E27FC236}">
                <a16:creationId xmlns:a16="http://schemas.microsoft.com/office/drawing/2014/main" id="{D0152006-3EFC-0F3E-020A-42802C6021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228" y="3402496"/>
            <a:ext cx="690466" cy="690466"/>
          </a:xfrm>
          <a:prstGeom prst="rect">
            <a:avLst/>
          </a:prstGeom>
        </p:spPr>
      </p:pic>
      <p:pic>
        <p:nvPicPr>
          <p:cNvPr id="9" name="Graphic 8" descr="Angry face outline with solid fill">
            <a:extLst>
              <a:ext uri="{FF2B5EF4-FFF2-40B4-BE49-F238E27FC236}">
                <a16:creationId xmlns:a16="http://schemas.microsoft.com/office/drawing/2014/main" id="{00298400-111D-E4D4-9871-3B7FD27BB8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227" y="132450"/>
            <a:ext cx="690467" cy="690467"/>
          </a:xfrm>
          <a:prstGeom prst="rect">
            <a:avLst/>
          </a:prstGeom>
        </p:spPr>
      </p:pic>
      <p:sp>
        <p:nvSpPr>
          <p:cNvPr id="10" name="TextBox 9">
            <a:extLst>
              <a:ext uri="{FF2B5EF4-FFF2-40B4-BE49-F238E27FC236}">
                <a16:creationId xmlns:a16="http://schemas.microsoft.com/office/drawing/2014/main" id="{FD10B2AB-1966-D2E4-80BE-E597365A8E8F}"/>
              </a:ext>
            </a:extLst>
          </p:cNvPr>
          <p:cNvSpPr txBox="1"/>
          <p:nvPr/>
        </p:nvSpPr>
        <p:spPr>
          <a:xfrm>
            <a:off x="1174693" y="3637059"/>
            <a:ext cx="2885242" cy="369332"/>
          </a:xfrm>
          <a:prstGeom prst="rect">
            <a:avLst/>
          </a:prstGeom>
          <a:noFill/>
        </p:spPr>
        <p:txBody>
          <a:bodyPr wrap="square" rtlCol="0">
            <a:spAutoFit/>
          </a:bodyPr>
          <a:lstStyle/>
          <a:p>
            <a:r>
              <a:rPr lang="is-IS" dirty="0">
                <a:latin typeface="Univers" panose="020B0503020202020204" pitchFamily="34" charset="0"/>
              </a:rPr>
              <a:t>Gott fyrir umhverfið </a:t>
            </a:r>
          </a:p>
        </p:txBody>
      </p:sp>
      <p:sp>
        <p:nvSpPr>
          <p:cNvPr id="11" name="TextBox 10">
            <a:extLst>
              <a:ext uri="{FF2B5EF4-FFF2-40B4-BE49-F238E27FC236}">
                <a16:creationId xmlns:a16="http://schemas.microsoft.com/office/drawing/2014/main" id="{93FC34E4-AEAF-6033-F525-5BDB74071E86}"/>
              </a:ext>
            </a:extLst>
          </p:cNvPr>
          <p:cNvSpPr txBox="1"/>
          <p:nvPr/>
        </p:nvSpPr>
        <p:spPr>
          <a:xfrm>
            <a:off x="1343319" y="373852"/>
            <a:ext cx="2885242" cy="369332"/>
          </a:xfrm>
          <a:prstGeom prst="rect">
            <a:avLst/>
          </a:prstGeom>
          <a:noFill/>
        </p:spPr>
        <p:txBody>
          <a:bodyPr wrap="square" rtlCol="0">
            <a:spAutoFit/>
          </a:bodyPr>
          <a:lstStyle/>
          <a:p>
            <a:r>
              <a:rPr lang="is-IS"/>
              <a:t>Vont </a:t>
            </a:r>
            <a:r>
              <a:rPr lang="is-IS">
                <a:latin typeface="Univers" panose="020B0503020202020204" pitchFamily="34" charset="0"/>
              </a:rPr>
              <a:t>fyrir</a:t>
            </a:r>
            <a:r>
              <a:rPr lang="is-IS"/>
              <a:t> umhverfið </a:t>
            </a:r>
          </a:p>
        </p:txBody>
      </p:sp>
      <p:sp>
        <p:nvSpPr>
          <p:cNvPr id="12" name="TextBox 11">
            <a:extLst>
              <a:ext uri="{FF2B5EF4-FFF2-40B4-BE49-F238E27FC236}">
                <a16:creationId xmlns:a16="http://schemas.microsoft.com/office/drawing/2014/main" id="{8E105C93-5DC7-AAB5-C7AA-A08D5D8E3F92}"/>
              </a:ext>
            </a:extLst>
          </p:cNvPr>
          <p:cNvSpPr txBox="1"/>
          <p:nvPr/>
        </p:nvSpPr>
        <p:spPr>
          <a:xfrm>
            <a:off x="5650158" y="1957189"/>
            <a:ext cx="3629215" cy="2031325"/>
          </a:xfrm>
          <a:prstGeom prst="rect">
            <a:avLst/>
          </a:prstGeom>
          <a:noFill/>
          <a:ln>
            <a:noFill/>
          </a:ln>
        </p:spPr>
        <p:txBody>
          <a:bodyPr wrap="square" rtlCol="0">
            <a:spAutoFit/>
          </a:bodyPr>
          <a:lstStyle/>
          <a:p>
            <a:pPr marL="285750" indent="-285750">
              <a:buFont typeface="Wingdings" panose="05000000000000000000" pitchFamily="2" charset="2"/>
              <a:buChar char="q"/>
            </a:pPr>
            <a:r>
              <a:rPr lang="is-IS" sz="1400">
                <a:latin typeface="Univers" panose="020B0503020202020204" pitchFamily="34" charset="0"/>
              </a:rPr>
              <a:t>Láta keyra sig í skólann </a:t>
            </a:r>
          </a:p>
          <a:p>
            <a:pPr marL="285750" indent="-285750">
              <a:buFont typeface="Wingdings" panose="05000000000000000000" pitchFamily="2" charset="2"/>
              <a:buChar char="q"/>
            </a:pPr>
            <a:r>
              <a:rPr lang="is-IS" sz="1400">
                <a:latin typeface="Univers" panose="020B0503020202020204" pitchFamily="34" charset="0"/>
              </a:rPr>
              <a:t>Fara til útlanda</a:t>
            </a:r>
          </a:p>
          <a:p>
            <a:pPr marL="285750" indent="-285750">
              <a:buFont typeface="Wingdings" panose="05000000000000000000" pitchFamily="2" charset="2"/>
              <a:buChar char="q"/>
            </a:pPr>
            <a:r>
              <a:rPr lang="is-IS" sz="1400">
                <a:latin typeface="Univers" panose="020B0503020202020204" pitchFamily="34" charset="0"/>
              </a:rPr>
              <a:t>Kaupa og borða íslenskan mat </a:t>
            </a:r>
          </a:p>
          <a:p>
            <a:pPr marL="285750" indent="-285750">
              <a:buFont typeface="Wingdings" panose="05000000000000000000" pitchFamily="2" charset="2"/>
              <a:buChar char="q"/>
            </a:pPr>
            <a:r>
              <a:rPr lang="is-IS" sz="1400">
                <a:latin typeface="Univers" panose="020B0503020202020204" pitchFamily="34" charset="0"/>
              </a:rPr>
              <a:t>Flokka rusl </a:t>
            </a:r>
          </a:p>
          <a:p>
            <a:pPr marL="285750" indent="-285750">
              <a:buFont typeface="Wingdings" panose="05000000000000000000" pitchFamily="2" charset="2"/>
              <a:buChar char="q"/>
            </a:pPr>
            <a:r>
              <a:rPr lang="is-IS" sz="1400">
                <a:latin typeface="Univers" panose="020B0503020202020204" pitchFamily="34" charset="0"/>
              </a:rPr>
              <a:t>Kaupa alltaf poka í búðinni </a:t>
            </a:r>
          </a:p>
          <a:p>
            <a:pPr marL="285750" indent="-285750">
              <a:buFont typeface="Wingdings" panose="05000000000000000000" pitchFamily="2" charset="2"/>
              <a:buChar char="q"/>
            </a:pPr>
            <a:r>
              <a:rPr lang="is-IS" sz="1400">
                <a:latin typeface="Univers" panose="020B0503020202020204" pitchFamily="34" charset="0"/>
              </a:rPr>
              <a:t>Keyra um á rafmagnsbíl </a:t>
            </a:r>
          </a:p>
          <a:p>
            <a:pPr marL="285750" indent="-285750">
              <a:buFont typeface="Wingdings" panose="05000000000000000000" pitchFamily="2" charset="2"/>
              <a:buChar char="q"/>
            </a:pPr>
            <a:r>
              <a:rPr lang="is-IS" sz="1400">
                <a:latin typeface="Univers" panose="020B0503020202020204" pitchFamily="34" charset="0"/>
              </a:rPr>
              <a:t>Ganga eða hjóla í skólann </a:t>
            </a:r>
          </a:p>
          <a:p>
            <a:pPr marL="285750" indent="-285750">
              <a:buFont typeface="Wingdings" panose="05000000000000000000" pitchFamily="2" charset="2"/>
              <a:buChar char="q"/>
            </a:pPr>
            <a:r>
              <a:rPr lang="is-IS" sz="1400">
                <a:latin typeface="Univers" panose="020B0503020202020204" pitchFamily="34" charset="0"/>
              </a:rPr>
              <a:t>Gróðursetja tré</a:t>
            </a:r>
          </a:p>
          <a:p>
            <a:pPr marL="285750" indent="-285750">
              <a:buFont typeface="Wingdings" panose="05000000000000000000" pitchFamily="2" charset="2"/>
              <a:buChar char="q"/>
            </a:pPr>
            <a:r>
              <a:rPr lang="is-IS" sz="1400">
                <a:latin typeface="Univers" panose="020B0503020202020204" pitchFamily="34" charset="0"/>
              </a:rPr>
              <a:t>Skammta sér of mikið á matardiskinn </a:t>
            </a:r>
          </a:p>
        </p:txBody>
      </p:sp>
      <p:sp>
        <p:nvSpPr>
          <p:cNvPr id="13" name="TextBox 12">
            <a:extLst>
              <a:ext uri="{FF2B5EF4-FFF2-40B4-BE49-F238E27FC236}">
                <a16:creationId xmlns:a16="http://schemas.microsoft.com/office/drawing/2014/main" id="{30EA1C3C-63A0-0BCC-484F-49CC7AE90047}"/>
              </a:ext>
            </a:extLst>
          </p:cNvPr>
          <p:cNvSpPr txBox="1"/>
          <p:nvPr/>
        </p:nvSpPr>
        <p:spPr>
          <a:xfrm>
            <a:off x="5693867" y="849421"/>
            <a:ext cx="4471064" cy="954107"/>
          </a:xfrm>
          <a:prstGeom prst="rect">
            <a:avLst/>
          </a:prstGeom>
          <a:noFill/>
          <a:ln>
            <a:solidFill>
              <a:srgbClr val="00B0F0"/>
            </a:solidFill>
          </a:ln>
        </p:spPr>
        <p:txBody>
          <a:bodyPr wrap="square" rtlCol="0">
            <a:spAutoFit/>
          </a:bodyPr>
          <a:lstStyle/>
          <a:p>
            <a:pPr marL="285750" indent="-285750">
              <a:buFont typeface="Arial" panose="020B0604020202020204" pitchFamily="34" charset="0"/>
              <a:buChar char="•"/>
            </a:pPr>
            <a:r>
              <a:rPr lang="is-IS" sz="1400">
                <a:latin typeface="Univers" panose="020B0503020202020204" pitchFamily="34" charset="0"/>
              </a:rPr>
              <a:t>Hvað er gott fyrir umhverfið?</a:t>
            </a:r>
          </a:p>
          <a:p>
            <a:pPr marL="285750" indent="-285750">
              <a:buFont typeface="Arial" panose="020B0604020202020204" pitchFamily="34" charset="0"/>
              <a:buChar char="•"/>
            </a:pPr>
            <a:r>
              <a:rPr lang="is-IS" sz="1400">
                <a:latin typeface="Univers" panose="020B0503020202020204" pitchFamily="34" charset="0"/>
              </a:rPr>
              <a:t>Hvað er vont fyrir umhverfið? </a:t>
            </a:r>
          </a:p>
          <a:p>
            <a:pPr marL="285750" indent="-285750">
              <a:buFont typeface="Arial" panose="020B0604020202020204" pitchFamily="34" charset="0"/>
              <a:buChar char="•"/>
            </a:pPr>
            <a:endParaRPr lang="is-IS" sz="1400">
              <a:latin typeface="Univers" panose="020B0503020202020204" pitchFamily="34" charset="0"/>
            </a:endParaRPr>
          </a:p>
          <a:p>
            <a:pPr marL="285750" indent="-285750">
              <a:buFont typeface="Arial" panose="020B0604020202020204" pitchFamily="34" charset="0"/>
              <a:buChar char="•"/>
            </a:pPr>
            <a:r>
              <a:rPr lang="is-IS" sz="1400">
                <a:latin typeface="Univers" panose="020B0503020202020204" pitchFamily="34" charset="0"/>
              </a:rPr>
              <a:t>Flokkaðu í gott/vont kassana. </a:t>
            </a:r>
          </a:p>
        </p:txBody>
      </p:sp>
      <p:pic>
        <p:nvPicPr>
          <p:cNvPr id="14" name="Picture 13" descr="A green and white sign with a globe and a eye&#10;&#10;Description automatically generated">
            <a:extLst>
              <a:ext uri="{FF2B5EF4-FFF2-40B4-BE49-F238E27FC236}">
                <a16:creationId xmlns:a16="http://schemas.microsoft.com/office/drawing/2014/main" id="{FE690417-BC3E-C000-787C-5E5CFCA64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1877" y="5434645"/>
            <a:ext cx="1121048" cy="1119835"/>
          </a:xfrm>
          <a:prstGeom prst="rect">
            <a:avLst/>
          </a:prstGeom>
        </p:spPr>
      </p:pic>
      <p:pic>
        <p:nvPicPr>
          <p:cNvPr id="15" name="Picture 14" descr="A yellow rectangular sign with white text&#10;&#10;Description automatically generated">
            <a:extLst>
              <a:ext uri="{FF2B5EF4-FFF2-40B4-BE49-F238E27FC236}">
                <a16:creationId xmlns:a16="http://schemas.microsoft.com/office/drawing/2014/main" id="{1C93707B-0398-5CB5-7335-D6AD298D3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3090" y="4141714"/>
            <a:ext cx="1119835" cy="1119835"/>
          </a:xfrm>
          <a:prstGeom prst="rect">
            <a:avLst/>
          </a:prstGeom>
        </p:spPr>
      </p:pic>
      <p:pic>
        <p:nvPicPr>
          <p:cNvPr id="16" name="Picture 15" descr="A sign with two people on a pink background&#10;&#10;Description automatically generated">
            <a:extLst>
              <a:ext uri="{FF2B5EF4-FFF2-40B4-BE49-F238E27FC236}">
                <a16:creationId xmlns:a16="http://schemas.microsoft.com/office/drawing/2014/main" id="{576A3DAF-51A5-7580-21BB-55363564F1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2034" y="1371167"/>
            <a:ext cx="899999" cy="1199999"/>
          </a:xfrm>
          <a:prstGeom prst="rect">
            <a:avLst/>
          </a:prstGeom>
        </p:spPr>
      </p:pic>
      <p:pic>
        <p:nvPicPr>
          <p:cNvPr id="17" name="Picture 16" descr="A white and black sign with a heart and a person&#10;&#10;Description automatically generated">
            <a:extLst>
              <a:ext uri="{FF2B5EF4-FFF2-40B4-BE49-F238E27FC236}">
                <a16:creationId xmlns:a16="http://schemas.microsoft.com/office/drawing/2014/main" id="{BFD53D0B-F71A-79D4-EF3B-E64908B9BF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2034" y="2753384"/>
            <a:ext cx="899999" cy="1199999"/>
          </a:xfrm>
          <a:prstGeom prst="rect">
            <a:avLst/>
          </a:prstGeom>
        </p:spPr>
      </p:pic>
      <p:sp>
        <p:nvSpPr>
          <p:cNvPr id="6" name="TextBox 5">
            <a:extLst>
              <a:ext uri="{FF2B5EF4-FFF2-40B4-BE49-F238E27FC236}">
                <a16:creationId xmlns:a16="http://schemas.microsoft.com/office/drawing/2014/main" id="{3E7FB524-65AD-E566-6FB0-C2B63C25DECF}"/>
              </a:ext>
            </a:extLst>
          </p:cNvPr>
          <p:cNvSpPr txBox="1"/>
          <p:nvPr/>
        </p:nvSpPr>
        <p:spPr>
          <a:xfrm>
            <a:off x="248575" y="4119466"/>
            <a:ext cx="5268452" cy="2406565"/>
          </a:xfrm>
          <a:prstGeom prst="rect">
            <a:avLst/>
          </a:prstGeom>
          <a:noFill/>
          <a:ln w="28575">
            <a:solidFill>
              <a:srgbClr val="00B0F0"/>
            </a:solidFill>
          </a:ln>
        </p:spPr>
        <p:txBody>
          <a:bodyPr wrap="square" rtlCol="0">
            <a:spAutoFit/>
          </a:bodyPr>
          <a:lstStyle/>
          <a:p>
            <a:endParaRPr lang="is-IS"/>
          </a:p>
        </p:txBody>
      </p:sp>
      <p:sp>
        <p:nvSpPr>
          <p:cNvPr id="23" name="TextBox 22">
            <a:extLst>
              <a:ext uri="{FF2B5EF4-FFF2-40B4-BE49-F238E27FC236}">
                <a16:creationId xmlns:a16="http://schemas.microsoft.com/office/drawing/2014/main" id="{DB9E12A4-AF9D-307C-ABD5-85BCDD2106D8}"/>
              </a:ext>
            </a:extLst>
          </p:cNvPr>
          <p:cNvSpPr txBox="1"/>
          <p:nvPr/>
        </p:nvSpPr>
        <p:spPr>
          <a:xfrm>
            <a:off x="5693866" y="4098014"/>
            <a:ext cx="4471065" cy="523220"/>
          </a:xfrm>
          <a:prstGeom prst="rect">
            <a:avLst/>
          </a:prstGeom>
          <a:noFill/>
          <a:ln>
            <a:solidFill>
              <a:srgbClr val="00B0F0"/>
            </a:solidFill>
          </a:ln>
        </p:spPr>
        <p:txBody>
          <a:bodyPr wrap="square" rtlCol="0">
            <a:spAutoFit/>
          </a:bodyPr>
          <a:lstStyle/>
          <a:p>
            <a:pPr marL="285750" indent="-285750">
              <a:buFont typeface="Arial" panose="020B0604020202020204" pitchFamily="34" charset="0"/>
              <a:buChar char="•"/>
            </a:pPr>
            <a:r>
              <a:rPr lang="is-IS" sz="1400">
                <a:latin typeface="Univers" panose="020B0503020202020204" pitchFamily="34" charset="0"/>
              </a:rPr>
              <a:t>Dettur þér eitthvað í hug sem þú getur gert sem er gott fyrir umhverfið?</a:t>
            </a:r>
          </a:p>
        </p:txBody>
      </p:sp>
      <p:sp>
        <p:nvSpPr>
          <p:cNvPr id="26" name="TextBox 25">
            <a:extLst>
              <a:ext uri="{FF2B5EF4-FFF2-40B4-BE49-F238E27FC236}">
                <a16:creationId xmlns:a16="http://schemas.microsoft.com/office/drawing/2014/main" id="{7CD35E62-2EE9-5EF6-512D-B1B3356117AF}"/>
              </a:ext>
            </a:extLst>
          </p:cNvPr>
          <p:cNvSpPr txBox="1"/>
          <p:nvPr/>
        </p:nvSpPr>
        <p:spPr>
          <a:xfrm>
            <a:off x="5693866" y="4772199"/>
            <a:ext cx="4533210" cy="1754326"/>
          </a:xfrm>
          <a:prstGeom prst="rect">
            <a:avLst/>
          </a:prstGeom>
          <a:noFill/>
          <a:ln w="19050">
            <a:solidFill>
              <a:srgbClr val="FFC000"/>
            </a:solidFill>
          </a:ln>
        </p:spPr>
        <p:txBody>
          <a:bodyPr wrap="square" rtlCol="0">
            <a:spAutoFit/>
          </a:bodyPr>
          <a:lstStyle/>
          <a:p>
            <a:r>
              <a:rPr lang="is-IS" sz="1400">
                <a:latin typeface="Univers" panose="020B0503020202020204" pitchFamily="34" charset="0"/>
              </a:rPr>
              <a:t>Mínar hugmyndir:</a:t>
            </a:r>
          </a:p>
          <a:p>
            <a:endParaRPr lang="is-IS"/>
          </a:p>
          <a:p>
            <a:endParaRPr lang="is-IS"/>
          </a:p>
          <a:p>
            <a:endParaRPr lang="is-IS"/>
          </a:p>
          <a:p>
            <a:endParaRPr lang="is-IS"/>
          </a:p>
          <a:p>
            <a:endParaRPr lang="is-IS"/>
          </a:p>
        </p:txBody>
      </p:sp>
      <p:pic>
        <p:nvPicPr>
          <p:cNvPr id="18" name="Picture 17">
            <a:extLst>
              <a:ext uri="{FF2B5EF4-FFF2-40B4-BE49-F238E27FC236}">
                <a16:creationId xmlns:a16="http://schemas.microsoft.com/office/drawing/2014/main" id="{6D950534-F24A-0BAA-DEBC-D415690901BC}"/>
              </a:ext>
            </a:extLst>
          </p:cNvPr>
          <p:cNvPicPr>
            <a:picLocks noChangeAspect="1"/>
          </p:cNvPicPr>
          <p:nvPr/>
        </p:nvPicPr>
        <p:blipFill>
          <a:blip r:embed="rId10"/>
          <a:srcRect/>
          <a:stretch/>
        </p:blipFill>
        <p:spPr>
          <a:xfrm>
            <a:off x="10672182" y="293"/>
            <a:ext cx="1119835" cy="1119835"/>
          </a:xfrm>
          <a:prstGeom prst="rect">
            <a:avLst/>
          </a:prstGeom>
        </p:spPr>
      </p:pic>
    </p:spTree>
    <p:extLst>
      <p:ext uri="{BB962C8B-B14F-4D97-AF65-F5344CB8AC3E}">
        <p14:creationId xmlns:p14="http://schemas.microsoft.com/office/powerpoint/2010/main" val="229633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A1FE8-3347-71E8-2612-75521AB77DEE}"/>
              </a:ext>
            </a:extLst>
          </p:cNvPr>
          <p:cNvSpPr txBox="1"/>
          <p:nvPr/>
        </p:nvSpPr>
        <p:spPr>
          <a:xfrm>
            <a:off x="263243" y="159506"/>
            <a:ext cx="8211844" cy="369332"/>
          </a:xfrm>
          <a:prstGeom prst="rect">
            <a:avLst/>
          </a:prstGeom>
          <a:noFill/>
        </p:spPr>
        <p:txBody>
          <a:bodyPr wrap="square" rtlCol="0">
            <a:spAutoFit/>
          </a:bodyPr>
          <a:lstStyle/>
          <a:p>
            <a:r>
              <a:rPr lang="is-IS" dirty="0">
                <a:solidFill>
                  <a:srgbClr val="00B0F0"/>
                </a:solidFill>
                <a:latin typeface="Univers" panose="020B0503020202020204" pitchFamily="34" charset="0"/>
              </a:rPr>
              <a:t>Teiknaðu mynd af því sem er gott fyrir umhverfið og vont fyrir umhverfið</a:t>
            </a:r>
          </a:p>
        </p:txBody>
      </p:sp>
      <p:sp>
        <p:nvSpPr>
          <p:cNvPr id="3" name="Rectangle 2">
            <a:extLst>
              <a:ext uri="{FF2B5EF4-FFF2-40B4-BE49-F238E27FC236}">
                <a16:creationId xmlns:a16="http://schemas.microsoft.com/office/drawing/2014/main" id="{4EBC28E7-1C3E-C125-6544-4B0356FA55BD}"/>
              </a:ext>
            </a:extLst>
          </p:cNvPr>
          <p:cNvSpPr/>
          <p:nvPr/>
        </p:nvSpPr>
        <p:spPr>
          <a:xfrm>
            <a:off x="372861" y="674703"/>
            <a:ext cx="5418339" cy="596135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4">
            <a:extLst>
              <a:ext uri="{FF2B5EF4-FFF2-40B4-BE49-F238E27FC236}">
                <a16:creationId xmlns:a16="http://schemas.microsoft.com/office/drawing/2014/main" id="{DB2DFBA1-60E3-856D-4317-72AF9A47CA8C}"/>
              </a:ext>
            </a:extLst>
          </p:cNvPr>
          <p:cNvSpPr/>
          <p:nvPr/>
        </p:nvSpPr>
        <p:spPr>
          <a:xfrm>
            <a:off x="6400801" y="674702"/>
            <a:ext cx="5629922" cy="596135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Graphic 6" descr="Angry face outline with solid fill">
            <a:extLst>
              <a:ext uri="{FF2B5EF4-FFF2-40B4-BE49-F238E27FC236}">
                <a16:creationId xmlns:a16="http://schemas.microsoft.com/office/drawing/2014/main" id="{9E28471D-AF2F-8091-EA35-84542036C6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2861" y="674702"/>
            <a:ext cx="690467" cy="690467"/>
          </a:xfrm>
          <a:prstGeom prst="rect">
            <a:avLst/>
          </a:prstGeom>
        </p:spPr>
      </p:pic>
      <p:pic>
        <p:nvPicPr>
          <p:cNvPr id="8" name="Graphic 7" descr="Angel face outline with solid fill">
            <a:extLst>
              <a:ext uri="{FF2B5EF4-FFF2-40B4-BE49-F238E27FC236}">
                <a16:creationId xmlns:a16="http://schemas.microsoft.com/office/drawing/2014/main" id="{602B5030-E28D-A58E-F24D-506774AEEF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8536" y="774895"/>
            <a:ext cx="690466" cy="690466"/>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DC0142DF-ABD5-3542-798B-C9D6798342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3288" y="41714"/>
            <a:ext cx="1087435" cy="591274"/>
          </a:xfrm>
          <a:prstGeom prst="rect">
            <a:avLst/>
          </a:prstGeom>
        </p:spPr>
      </p:pic>
    </p:spTree>
    <p:extLst>
      <p:ext uri="{BB962C8B-B14F-4D97-AF65-F5344CB8AC3E}">
        <p14:creationId xmlns:p14="http://schemas.microsoft.com/office/powerpoint/2010/main" val="373726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91C948-0C15-7271-BD7A-9A32CC481C4F}"/>
              </a:ext>
            </a:extLst>
          </p:cNvPr>
          <p:cNvSpPr txBox="1"/>
          <p:nvPr/>
        </p:nvSpPr>
        <p:spPr>
          <a:xfrm>
            <a:off x="246161" y="2066570"/>
            <a:ext cx="6276025" cy="4247317"/>
          </a:xfrm>
          <a:prstGeom prst="rect">
            <a:avLst/>
          </a:prstGeom>
          <a:noFill/>
        </p:spPr>
        <p:txBody>
          <a:bodyPr wrap="square" lIns="91440" tIns="45720" rIns="91440" bIns="45720" rtlCol="0" anchor="t">
            <a:spAutoFit/>
          </a:bodyPr>
          <a:lstStyle/>
          <a:p>
            <a:r>
              <a:rPr lang="is-IS" sz="2400" b="1" dirty="0">
                <a:solidFill>
                  <a:srgbClr val="FFC000"/>
                </a:solidFill>
                <a:latin typeface="Univers" panose="020B0503020202020204" pitchFamily="34" charset="0"/>
              </a:rPr>
              <a:t>Um UNICEF – Hreyfinguna</a:t>
            </a:r>
          </a:p>
          <a:p>
            <a:endParaRPr lang="is-IS" dirty="0">
              <a:latin typeface="Univers" panose="020B0503020202020204" pitchFamily="34" charset="0"/>
            </a:endParaRPr>
          </a:p>
          <a:p>
            <a:pPr algn="l"/>
            <a:r>
              <a:rPr lang="is-IS" sz="1400" i="0" dirty="0">
                <a:effectLst/>
                <a:latin typeface="Univers"/>
              </a:rPr>
              <a:t>Börnin sem taka þátt í UNICEF - Hreyfingunni fá vandaða fræðslu um réttindi sín og ólíkar aðstæður jafnaldra sinna í öðrum löndum. Þau láta til sín taka með áheitasöfnun sem nær hámarki á sérstökum viðburðadegi sem skólinn eða frístundin skipuleggur. </a:t>
            </a:r>
          </a:p>
          <a:p>
            <a:pPr algn="l"/>
            <a:endParaRPr lang="is-IS" sz="1400" i="0" dirty="0">
              <a:effectLst/>
              <a:latin typeface="Univers" panose="020B0503020202020204" pitchFamily="34" charset="0"/>
            </a:endParaRPr>
          </a:p>
          <a:p>
            <a:pPr algn="l"/>
            <a:r>
              <a:rPr lang="is-IS" sz="1400" i="0" dirty="0">
                <a:effectLst/>
                <a:latin typeface="Univers"/>
              </a:rPr>
              <a:t>UNICEF - Hreyfingin hæfir öllum börnum, jafnt stórum sem smáum. Verkefnið samræmist grunnþáttum námsskrár um heilbrigði, velferð, lýðræði, mannréttindi og jafnrétti. Markmiðið er að börnin fræðist um réttindi sín og allra barna og finnist þau um leið hafa áorkað einhverju í þágu jafnaldra sinna, sem búa við lakari lífskjör eða hafa þurft að leggja á flótta vegna stríðsátaka eða náttúruhamfara. Mikilvægt er að börnin upplifi að hægt sé að leysa vandamál ef gripið er til aðgerða.</a:t>
            </a:r>
          </a:p>
          <a:p>
            <a:pPr algn="l"/>
            <a:endParaRPr lang="is-IS" sz="1400" dirty="0">
              <a:latin typeface="Univers" panose="020B0503020202020204" pitchFamily="34" charset="0"/>
            </a:endParaRPr>
          </a:p>
          <a:p>
            <a:r>
              <a:rPr lang="is-IS" sz="1400" b="1" i="0" dirty="0">
                <a:effectLst/>
                <a:latin typeface="Univers"/>
              </a:rPr>
              <a:t>Í þessum glærupakka er fræðsla og verkefni fyrir yngsta stig grunnskóla.</a:t>
            </a:r>
            <a:r>
              <a:rPr lang="is-IS" sz="1400" b="1" dirty="0">
                <a:latin typeface="Univers"/>
              </a:rPr>
              <a:t> </a:t>
            </a:r>
            <a:endParaRPr lang="is-IS" sz="1400" b="1" i="0" dirty="0">
              <a:effectLst/>
              <a:latin typeface="Univers" panose="020B0503020202020204" pitchFamily="34" charset="0"/>
            </a:endParaRPr>
          </a:p>
          <a:p>
            <a:endParaRPr lang="is-IS" dirty="0">
              <a:solidFill>
                <a:schemeClr val="bg1"/>
              </a:solidFill>
              <a:latin typeface="Univers" panose="020B0503020202020204" pitchFamily="34" charset="0"/>
            </a:endParaRPr>
          </a:p>
        </p:txBody>
      </p:sp>
      <p:pic>
        <p:nvPicPr>
          <p:cNvPr id="12" name="Picture 11" descr="A person writing in a notebook&#10;&#10;Description automatically generated">
            <a:extLst>
              <a:ext uri="{FF2B5EF4-FFF2-40B4-BE49-F238E27FC236}">
                <a16:creationId xmlns:a16="http://schemas.microsoft.com/office/drawing/2014/main" id="{4A2C487B-99C0-57C1-C9FA-FCC0A0ACA023}"/>
              </a:ext>
            </a:extLst>
          </p:cNvPr>
          <p:cNvPicPr>
            <a:picLocks noChangeAspect="1"/>
          </p:cNvPicPr>
          <p:nvPr/>
        </p:nvPicPr>
        <p:blipFill rotWithShape="1">
          <a:blip r:embed="rId3">
            <a:extLst>
              <a:ext uri="{28A0092B-C50C-407E-A947-70E740481C1C}">
                <a14:useLocalDpi xmlns:a14="http://schemas.microsoft.com/office/drawing/2010/main" val="0"/>
              </a:ext>
            </a:extLst>
          </a:blip>
          <a:srcRect l="11495" t="22670" r="8350"/>
          <a:stretch/>
        </p:blipFill>
        <p:spPr>
          <a:xfrm rot="5400000">
            <a:off x="6282150" y="947860"/>
            <a:ext cx="6857708" cy="4961990"/>
          </a:xfrm>
          <a:prstGeom prst="rect">
            <a:avLst/>
          </a:prstGeom>
        </p:spPr>
      </p:pic>
      <p:pic>
        <p:nvPicPr>
          <p:cNvPr id="13" name="Picture 12">
            <a:extLst>
              <a:ext uri="{FF2B5EF4-FFF2-40B4-BE49-F238E27FC236}">
                <a16:creationId xmlns:a16="http://schemas.microsoft.com/office/drawing/2014/main" id="{BDE5A267-4E4D-1D6A-71C5-644C381C8AC3}"/>
              </a:ext>
            </a:extLst>
          </p:cNvPr>
          <p:cNvPicPr>
            <a:picLocks noChangeAspect="1"/>
          </p:cNvPicPr>
          <p:nvPr/>
        </p:nvPicPr>
        <p:blipFill>
          <a:blip r:embed="rId4"/>
          <a:srcRect/>
          <a:stretch/>
        </p:blipFill>
        <p:spPr>
          <a:xfrm>
            <a:off x="10670146" y="1276"/>
            <a:ext cx="1119835" cy="1119835"/>
          </a:xfrm>
          <a:prstGeom prst="rect">
            <a:avLst/>
          </a:prstGeom>
        </p:spPr>
      </p:pic>
      <p:sp>
        <p:nvSpPr>
          <p:cNvPr id="10" name="TextBox 9">
            <a:extLst>
              <a:ext uri="{FF2B5EF4-FFF2-40B4-BE49-F238E27FC236}">
                <a16:creationId xmlns:a16="http://schemas.microsoft.com/office/drawing/2014/main" id="{12BEF5AE-E11F-21F6-447F-1C0D0A46F1D9}"/>
              </a:ext>
            </a:extLst>
          </p:cNvPr>
          <p:cNvSpPr txBox="1"/>
          <p:nvPr/>
        </p:nvSpPr>
        <p:spPr>
          <a:xfrm>
            <a:off x="7363597" y="4696900"/>
            <a:ext cx="3200669" cy="369332"/>
          </a:xfrm>
          <a:prstGeom prst="rect">
            <a:avLst/>
          </a:prstGeom>
          <a:solidFill>
            <a:schemeClr val="tx2"/>
          </a:solidFill>
        </p:spPr>
        <p:txBody>
          <a:bodyPr wrap="square" lIns="91440" tIns="45720" rIns="91440" bIns="45720" rtlCol="0" anchor="t">
            <a:spAutoFit/>
          </a:bodyPr>
          <a:lstStyle/>
          <a:p>
            <a:r>
              <a:rPr lang="is-IS" dirty="0">
                <a:solidFill>
                  <a:schemeClr val="bg2"/>
                </a:solidFill>
                <a:latin typeface="Univers"/>
              </a:rPr>
              <a:t>   Nánari upplýsingar </a:t>
            </a:r>
            <a:endParaRPr lang="is-IS" dirty="0">
              <a:solidFill>
                <a:schemeClr val="bg2"/>
              </a:solidFill>
              <a:latin typeface="Univers" panose="020B0503020202020204" pitchFamily="34" charset="0"/>
            </a:endParaRPr>
          </a:p>
        </p:txBody>
      </p:sp>
      <p:grpSp>
        <p:nvGrpSpPr>
          <p:cNvPr id="9" name="Group 8">
            <a:extLst>
              <a:ext uri="{FF2B5EF4-FFF2-40B4-BE49-F238E27FC236}">
                <a16:creationId xmlns:a16="http://schemas.microsoft.com/office/drawing/2014/main" id="{1568EDD3-7D11-5AD4-2126-9296C2F87B1F}"/>
              </a:ext>
            </a:extLst>
          </p:cNvPr>
          <p:cNvGrpSpPr/>
          <p:nvPr/>
        </p:nvGrpSpPr>
        <p:grpSpPr>
          <a:xfrm>
            <a:off x="7359586" y="5123424"/>
            <a:ext cx="3204681" cy="1602420"/>
            <a:chOff x="8016536" y="230819"/>
            <a:chExt cx="2920753" cy="2112886"/>
          </a:xfrm>
          <a:solidFill>
            <a:srgbClr val="00B0F0"/>
          </a:solidFill>
        </p:grpSpPr>
        <p:sp>
          <p:nvSpPr>
            <p:cNvPr id="8" name="Rectangle 7">
              <a:extLst>
                <a:ext uri="{FF2B5EF4-FFF2-40B4-BE49-F238E27FC236}">
                  <a16:creationId xmlns:a16="http://schemas.microsoft.com/office/drawing/2014/main" id="{46FF8C40-2DCD-C101-57F5-6ABEDF12A164}"/>
                </a:ext>
              </a:extLst>
            </p:cNvPr>
            <p:cNvSpPr/>
            <p:nvPr/>
          </p:nvSpPr>
          <p:spPr>
            <a:xfrm>
              <a:off x="8016536" y="230819"/>
              <a:ext cx="2920753" cy="21128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 name="TextBox 3">
              <a:extLst>
                <a:ext uri="{FF2B5EF4-FFF2-40B4-BE49-F238E27FC236}">
                  <a16:creationId xmlns:a16="http://schemas.microsoft.com/office/drawing/2014/main" id="{0BED7C50-0806-A9F2-9E44-3EBAF84E7A6E}"/>
                </a:ext>
              </a:extLst>
            </p:cNvPr>
            <p:cNvSpPr txBox="1"/>
            <p:nvPr/>
          </p:nvSpPr>
          <p:spPr>
            <a:xfrm>
              <a:off x="8170414" y="374626"/>
              <a:ext cx="2686110" cy="446404"/>
            </a:xfrm>
            <a:prstGeom prst="rect">
              <a:avLst/>
            </a:prstGeom>
            <a:grpFill/>
          </p:spPr>
          <p:txBody>
            <a:bodyPr wrap="square" rtlCol="0">
              <a:spAutoFit/>
            </a:bodyPr>
            <a:lstStyle/>
            <a:p>
              <a:r>
                <a:rPr lang="is-IS" sz="1600" dirty="0">
                  <a:latin typeface="Univers" panose="020B0503020202020204" pitchFamily="34" charset="0"/>
                  <a:hlinkClick r:id="rId5"/>
                </a:rPr>
                <a:t>Kynningarbæklingur</a:t>
              </a:r>
              <a:endParaRPr lang="is-IS" sz="1600" dirty="0">
                <a:latin typeface="Univers" panose="020B0503020202020204" pitchFamily="34" charset="0"/>
              </a:endParaRPr>
            </a:p>
          </p:txBody>
        </p:sp>
        <p:sp>
          <p:nvSpPr>
            <p:cNvPr id="5" name="TextBox 4">
              <a:extLst>
                <a:ext uri="{FF2B5EF4-FFF2-40B4-BE49-F238E27FC236}">
                  <a16:creationId xmlns:a16="http://schemas.microsoft.com/office/drawing/2014/main" id="{54AA510F-D30D-6756-DDF0-4EA3FBB5F897}"/>
                </a:ext>
              </a:extLst>
            </p:cNvPr>
            <p:cNvSpPr txBox="1"/>
            <p:nvPr/>
          </p:nvSpPr>
          <p:spPr>
            <a:xfrm>
              <a:off x="8170414" y="824154"/>
              <a:ext cx="2686110" cy="446404"/>
            </a:xfrm>
            <a:prstGeom prst="rect">
              <a:avLst/>
            </a:prstGeom>
            <a:grpFill/>
          </p:spPr>
          <p:txBody>
            <a:bodyPr wrap="square" rtlCol="0">
              <a:spAutoFit/>
            </a:bodyPr>
            <a:lstStyle/>
            <a:p>
              <a:r>
                <a:rPr lang="is-IS" sz="1600" dirty="0">
                  <a:latin typeface="Univers" panose="020B0503020202020204" pitchFamily="34" charset="0"/>
                  <a:hlinkClick r:id="rId6"/>
                </a:rPr>
                <a:t>Framkvæmdarbæklingur</a:t>
              </a:r>
              <a:endParaRPr lang="is-IS" sz="1600" dirty="0">
                <a:latin typeface="Univers" panose="020B0503020202020204" pitchFamily="34" charset="0"/>
              </a:endParaRPr>
            </a:p>
          </p:txBody>
        </p:sp>
        <p:sp>
          <p:nvSpPr>
            <p:cNvPr id="6" name="TextBox 5">
              <a:extLst>
                <a:ext uri="{FF2B5EF4-FFF2-40B4-BE49-F238E27FC236}">
                  <a16:creationId xmlns:a16="http://schemas.microsoft.com/office/drawing/2014/main" id="{B89BBC9E-FE8E-6B02-D80A-E2CB6A7270CC}"/>
                </a:ext>
              </a:extLst>
            </p:cNvPr>
            <p:cNvSpPr txBox="1"/>
            <p:nvPr/>
          </p:nvSpPr>
          <p:spPr>
            <a:xfrm>
              <a:off x="8170414" y="1294322"/>
              <a:ext cx="2121763" cy="446404"/>
            </a:xfrm>
            <a:prstGeom prst="rect">
              <a:avLst/>
            </a:prstGeom>
            <a:grpFill/>
          </p:spPr>
          <p:txBody>
            <a:bodyPr wrap="square" rtlCol="0">
              <a:spAutoFit/>
            </a:bodyPr>
            <a:lstStyle/>
            <a:p>
              <a:r>
                <a:rPr lang="is-IS" sz="1600" dirty="0">
                  <a:hlinkClick r:id="rId7"/>
                </a:rPr>
                <a:t>Fyrir </a:t>
              </a:r>
              <a:r>
                <a:rPr lang="is-IS" sz="1600" dirty="0">
                  <a:latin typeface="Univers" panose="020B0503020202020204" pitchFamily="34" charset="0"/>
                  <a:hlinkClick r:id="rId7"/>
                </a:rPr>
                <a:t>aðstandendur</a:t>
              </a:r>
              <a:endParaRPr lang="is-IS" sz="1600" dirty="0">
                <a:latin typeface="Univers" panose="020B0503020202020204" pitchFamily="34" charset="0"/>
              </a:endParaRPr>
            </a:p>
          </p:txBody>
        </p:sp>
        <p:sp>
          <p:nvSpPr>
            <p:cNvPr id="7" name="TextBox 6">
              <a:extLst>
                <a:ext uri="{FF2B5EF4-FFF2-40B4-BE49-F238E27FC236}">
                  <a16:creationId xmlns:a16="http://schemas.microsoft.com/office/drawing/2014/main" id="{21323F13-0C54-561F-4636-6A030B4FAC37}"/>
                </a:ext>
              </a:extLst>
            </p:cNvPr>
            <p:cNvSpPr txBox="1"/>
            <p:nvPr/>
          </p:nvSpPr>
          <p:spPr>
            <a:xfrm>
              <a:off x="8170414" y="1764488"/>
              <a:ext cx="1420427" cy="446404"/>
            </a:xfrm>
            <a:prstGeom prst="rect">
              <a:avLst/>
            </a:prstGeom>
            <a:grpFill/>
          </p:spPr>
          <p:txBody>
            <a:bodyPr wrap="square" rtlCol="0">
              <a:spAutoFit/>
            </a:bodyPr>
            <a:lstStyle/>
            <a:p>
              <a:r>
                <a:rPr lang="is-IS" sz="1600" dirty="0">
                  <a:latin typeface="Univers" panose="020B0503020202020204" pitchFamily="34" charset="0"/>
                  <a:hlinkClick r:id="rId8"/>
                </a:rPr>
                <a:t>Áheitablað </a:t>
              </a:r>
              <a:endParaRPr lang="is-IS" sz="1600" dirty="0">
                <a:latin typeface="Univers" panose="020B0503020202020204" pitchFamily="34" charset="0"/>
              </a:endParaRPr>
            </a:p>
          </p:txBody>
        </p:sp>
      </p:grpSp>
      <p:pic>
        <p:nvPicPr>
          <p:cNvPr id="11" name="Picture 10" descr="A blue background with colorful stripes&#10;&#10;Description automatically generated">
            <a:extLst>
              <a:ext uri="{FF2B5EF4-FFF2-40B4-BE49-F238E27FC236}">
                <a16:creationId xmlns:a16="http://schemas.microsoft.com/office/drawing/2014/main" id="{4322D6F8-9AB3-FAFA-AFAE-0E04E342C11D}"/>
              </a:ext>
            </a:extLst>
          </p:cNvPr>
          <p:cNvPicPr>
            <a:picLocks noChangeAspect="1"/>
          </p:cNvPicPr>
          <p:nvPr/>
        </p:nvPicPr>
        <p:blipFill rotWithShape="1">
          <a:blip r:embed="rId9">
            <a:extLst>
              <a:ext uri="{28A0092B-C50C-407E-A947-70E740481C1C}">
                <a14:useLocalDpi xmlns:a14="http://schemas.microsoft.com/office/drawing/2010/main" val="0"/>
              </a:ext>
            </a:extLst>
          </a:blip>
          <a:srcRect l="11995" t="20323" r="28704" b="52812"/>
          <a:stretch/>
        </p:blipFill>
        <p:spPr>
          <a:xfrm>
            <a:off x="119603" y="375529"/>
            <a:ext cx="6033549" cy="1491165"/>
          </a:xfrm>
          <a:prstGeom prst="rect">
            <a:avLst/>
          </a:prstGeom>
        </p:spPr>
      </p:pic>
    </p:spTree>
    <p:extLst>
      <p:ext uri="{BB962C8B-B14F-4D97-AF65-F5344CB8AC3E}">
        <p14:creationId xmlns:p14="http://schemas.microsoft.com/office/powerpoint/2010/main" val="3508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holding a football ball&#10;&#10;Description automatically generated">
            <a:extLst>
              <a:ext uri="{FF2B5EF4-FFF2-40B4-BE49-F238E27FC236}">
                <a16:creationId xmlns:a16="http://schemas.microsoft.com/office/drawing/2014/main" id="{AD66C19F-DC3B-A195-D464-FFCB508227A4}"/>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3635535"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FCC2A5-0F58-E55D-74E6-057034E5A365}"/>
              </a:ext>
            </a:extLst>
          </p:cNvPr>
          <p:cNvSpPr txBox="1"/>
          <p:nvPr/>
        </p:nvSpPr>
        <p:spPr>
          <a:xfrm>
            <a:off x="288236" y="695461"/>
            <a:ext cx="7649816" cy="1239357"/>
          </a:xfrm>
          <a:prstGeom prst="rect">
            <a:avLst/>
          </a:prstGeom>
        </p:spPr>
        <p:txBody>
          <a:bodyPr vert="horz" lIns="91440" tIns="45720" rIns="91440" bIns="45720" rtlCol="0">
            <a:normAutofit/>
          </a:bodyPr>
          <a:lstStyle/>
          <a:p>
            <a:pPr>
              <a:lnSpc>
                <a:spcPct val="120000"/>
              </a:lnSpc>
              <a:spcAft>
                <a:spcPts val="600"/>
              </a:spcAft>
            </a:pPr>
            <a:r>
              <a:rPr lang="en-US" sz="2000" dirty="0" err="1">
                <a:solidFill>
                  <a:srgbClr val="00AEEF"/>
                </a:solidFill>
                <a:latin typeface="Univers" panose="020B0503020202020204" pitchFamily="34" charset="0"/>
              </a:rPr>
              <a:t>Í</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þessum</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fræðslupakka</a:t>
            </a:r>
            <a:r>
              <a:rPr lang="en-US" sz="2000" dirty="0">
                <a:solidFill>
                  <a:srgbClr val="00AEEF"/>
                </a:solidFill>
                <a:latin typeface="Univers" panose="020B0503020202020204" pitchFamily="34" charset="0"/>
              </a:rPr>
              <a:t> er </a:t>
            </a:r>
            <a:r>
              <a:rPr lang="en-US" sz="2000" dirty="0" err="1">
                <a:solidFill>
                  <a:srgbClr val="00AEEF"/>
                </a:solidFill>
                <a:latin typeface="Univers" panose="020B0503020202020204" pitchFamily="34" charset="0"/>
              </a:rPr>
              <a:t>notast</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við</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efni</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frá</a:t>
            </a:r>
            <a:r>
              <a:rPr lang="en-US" sz="2000" dirty="0">
                <a:solidFill>
                  <a:srgbClr val="00AEEF"/>
                </a:solidFill>
                <a:latin typeface="Univers" panose="020B0503020202020204" pitchFamily="34" charset="0"/>
              </a:rPr>
              <a:t> </a:t>
            </a:r>
          </a:p>
          <a:p>
            <a:pPr>
              <a:lnSpc>
                <a:spcPct val="120000"/>
              </a:lnSpc>
              <a:spcAft>
                <a:spcPts val="600"/>
              </a:spcAft>
            </a:pPr>
            <a:r>
              <a:rPr lang="en-US" sz="2000" b="1" dirty="0">
                <a:solidFill>
                  <a:srgbClr val="00AEEF"/>
                </a:solidFill>
                <a:latin typeface="Univers" panose="020B0503020202020204" pitchFamily="34" charset="0"/>
              </a:rPr>
              <a:t>UNICEF</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Félagi</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Sameinuðu</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þjóðanna</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og</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af</a:t>
            </a:r>
            <a:r>
              <a:rPr lang="en-US" sz="2000" dirty="0">
                <a:solidFill>
                  <a:srgbClr val="00AEEF"/>
                </a:solidFill>
                <a:latin typeface="Univers" panose="020B0503020202020204" pitchFamily="34" charset="0"/>
              </a:rPr>
              <a:t> </a:t>
            </a:r>
            <a:r>
              <a:rPr lang="en-US" sz="2000" dirty="0" err="1">
                <a:solidFill>
                  <a:srgbClr val="00AEEF"/>
                </a:solidFill>
                <a:latin typeface="Univers" panose="020B0503020202020204" pitchFamily="34" charset="0"/>
              </a:rPr>
              <a:t>Barnasáttmáli.is</a:t>
            </a:r>
            <a:r>
              <a:rPr lang="en-US" sz="2000" dirty="0">
                <a:solidFill>
                  <a:srgbClr val="00AEEF"/>
                </a:solidFill>
                <a:latin typeface="Univers" panose="020B0503020202020204" pitchFamily="34" charset="0"/>
              </a:rPr>
              <a:t>.  </a:t>
            </a:r>
          </a:p>
        </p:txBody>
      </p:sp>
      <p:pic>
        <p:nvPicPr>
          <p:cNvPr id="4" name="Picture 3">
            <a:extLst>
              <a:ext uri="{FF2B5EF4-FFF2-40B4-BE49-F238E27FC236}">
                <a16:creationId xmlns:a16="http://schemas.microsoft.com/office/drawing/2014/main" id="{EBD15DF7-A14E-AECF-1F00-C7417CA19E91}"/>
              </a:ext>
            </a:extLst>
          </p:cNvPr>
          <p:cNvPicPr>
            <a:picLocks noChangeAspect="1"/>
          </p:cNvPicPr>
          <p:nvPr/>
        </p:nvPicPr>
        <p:blipFill>
          <a:blip r:embed="rId3"/>
          <a:srcRect/>
          <a:stretch/>
        </p:blipFill>
        <p:spPr>
          <a:xfrm>
            <a:off x="10672182" y="293"/>
            <a:ext cx="1119835" cy="1119835"/>
          </a:xfrm>
          <a:prstGeom prst="rect">
            <a:avLst/>
          </a:prstGeom>
        </p:spPr>
      </p:pic>
      <p:sp>
        <p:nvSpPr>
          <p:cNvPr id="9" name="TextBox 8">
            <a:extLst>
              <a:ext uri="{FF2B5EF4-FFF2-40B4-BE49-F238E27FC236}">
                <a16:creationId xmlns:a16="http://schemas.microsoft.com/office/drawing/2014/main" id="{87033553-5429-9B22-6554-DE07027D1BDD}"/>
              </a:ext>
            </a:extLst>
          </p:cNvPr>
          <p:cNvSpPr txBox="1"/>
          <p:nvPr/>
        </p:nvSpPr>
        <p:spPr>
          <a:xfrm>
            <a:off x="105104" y="1488584"/>
            <a:ext cx="6652590" cy="3733330"/>
          </a:xfrm>
          <a:prstGeom prst="rect">
            <a:avLst/>
          </a:prstGeom>
          <a:noFill/>
        </p:spPr>
        <p:txBody>
          <a:bodyPr wrap="square" lIns="91440" tIns="45720" rIns="91440" bIns="45720" anchor="t">
            <a:spAutoFit/>
          </a:bodyPr>
          <a:lstStyle/>
          <a:p>
            <a:pPr>
              <a:lnSpc>
                <a:spcPct val="150000"/>
              </a:lnSpc>
              <a:spcAft>
                <a:spcPts val="600"/>
              </a:spcAft>
            </a:pPr>
            <a:r>
              <a:rPr lang="en-US" sz="1600" dirty="0" err="1">
                <a:latin typeface="Univers"/>
              </a:rPr>
              <a:t>Frekara</a:t>
            </a:r>
            <a:r>
              <a:rPr lang="en-US" sz="1600" dirty="0">
                <a:latin typeface="Univers"/>
              </a:rPr>
              <a:t> </a:t>
            </a:r>
            <a:r>
              <a:rPr lang="en-US" sz="1600" dirty="0" err="1">
                <a:latin typeface="Univers"/>
              </a:rPr>
              <a:t>fræðsluefni</a:t>
            </a:r>
            <a:r>
              <a:rPr lang="en-US" sz="1600" dirty="0">
                <a:latin typeface="Univers"/>
              </a:rPr>
              <a:t> um </a:t>
            </a:r>
            <a:r>
              <a:rPr lang="en-US" sz="1600" dirty="0" err="1">
                <a:latin typeface="Univers"/>
              </a:rPr>
              <a:t>heimsmarkmið</a:t>
            </a:r>
            <a:r>
              <a:rPr lang="en-US" sz="1600" dirty="0">
                <a:latin typeface="Univers"/>
              </a:rPr>
              <a:t> SÞ, </a:t>
            </a:r>
            <a:r>
              <a:rPr lang="en-US" sz="1600" dirty="0" err="1">
                <a:latin typeface="Univers"/>
              </a:rPr>
              <a:t>réttindi</a:t>
            </a:r>
            <a:r>
              <a:rPr lang="en-US" sz="1600" dirty="0">
                <a:latin typeface="Univers"/>
              </a:rPr>
              <a:t> </a:t>
            </a:r>
            <a:r>
              <a:rPr lang="en-US" sz="1600" dirty="0" err="1">
                <a:latin typeface="Univers"/>
              </a:rPr>
              <a:t>barna</a:t>
            </a:r>
            <a:r>
              <a:rPr lang="en-US" sz="1600" dirty="0">
                <a:latin typeface="Univers"/>
              </a:rPr>
              <a:t> </a:t>
            </a:r>
            <a:r>
              <a:rPr lang="en-US" sz="1600" dirty="0" err="1">
                <a:latin typeface="Univers"/>
              </a:rPr>
              <a:t>og</a:t>
            </a:r>
            <a:r>
              <a:rPr lang="en-US" sz="1600" dirty="0">
                <a:latin typeface="Univers"/>
              </a:rPr>
              <a:t> </a:t>
            </a:r>
            <a:r>
              <a:rPr lang="en-US" sz="1600" dirty="0" err="1">
                <a:latin typeface="Univers"/>
              </a:rPr>
              <a:t>sjálfbærni</a:t>
            </a:r>
            <a:r>
              <a:rPr lang="en-US" sz="1600" dirty="0">
                <a:latin typeface="Univers"/>
              </a:rPr>
              <a:t> </a:t>
            </a:r>
            <a:r>
              <a:rPr lang="en-US" sz="1600" dirty="0" err="1">
                <a:latin typeface="Univers"/>
              </a:rPr>
              <a:t>má</a:t>
            </a:r>
            <a:r>
              <a:rPr lang="en-US" sz="1600" dirty="0">
                <a:latin typeface="Univers"/>
              </a:rPr>
              <a:t> </a:t>
            </a:r>
            <a:r>
              <a:rPr lang="en-US" sz="1600" dirty="0" err="1">
                <a:latin typeface="Univers"/>
              </a:rPr>
              <a:t>nálgast</a:t>
            </a:r>
            <a:r>
              <a:rPr lang="en-US" sz="1600" dirty="0">
                <a:latin typeface="Univers"/>
              </a:rPr>
              <a:t> á </a:t>
            </a:r>
            <a:r>
              <a:rPr lang="en-US" sz="1600" dirty="0" err="1">
                <a:latin typeface="Univers"/>
              </a:rPr>
              <a:t>þessum</a:t>
            </a:r>
            <a:r>
              <a:rPr lang="en-US" sz="1600" dirty="0">
                <a:latin typeface="Univers"/>
              </a:rPr>
              <a:t> </a:t>
            </a:r>
            <a:r>
              <a:rPr lang="en-US" sz="1600" dirty="0" err="1">
                <a:latin typeface="Univers"/>
              </a:rPr>
              <a:t>síðum</a:t>
            </a:r>
            <a:r>
              <a:rPr lang="en-US" sz="1600" dirty="0">
                <a:latin typeface="Univers"/>
              </a:rPr>
              <a:t>: </a:t>
            </a:r>
            <a:endParaRPr lang="en-US" sz="1600" dirty="0">
              <a:latin typeface="Univers" panose="020B0503020202020204" pitchFamily="34" charset="0"/>
            </a:endParaRPr>
          </a:p>
          <a:p>
            <a:pPr>
              <a:lnSpc>
                <a:spcPct val="90000"/>
              </a:lnSpc>
              <a:spcAft>
                <a:spcPts val="600"/>
              </a:spcAft>
            </a:pP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4">
                  <a:extLst>
                    <a:ext uri="{A12FA001-AC4F-418D-AE19-62706E023703}">
                      <ahyp:hlinkClr xmlns:ahyp="http://schemas.microsoft.com/office/drawing/2018/hyperlinkcolor" val="tx"/>
                    </a:ext>
                  </a:extLst>
                </a:hlinkClick>
              </a:rPr>
              <a:t>UNICEF – akademían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5">
                  <a:extLst>
                    <a:ext uri="{A12FA001-AC4F-418D-AE19-62706E023703}">
                      <ahyp:hlinkClr xmlns:ahyp="http://schemas.microsoft.com/office/drawing/2018/hyperlinkcolor" val="tx"/>
                    </a:ext>
                  </a:extLst>
                </a:hlinkClick>
              </a:rPr>
              <a:t>Barnasattmáli.is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6">
                  <a:extLst>
                    <a:ext uri="{A12FA001-AC4F-418D-AE19-62706E023703}">
                      <ahyp:hlinkClr xmlns:ahyp="http://schemas.microsoft.com/office/drawing/2018/hyperlinkcolor" val="tx"/>
                    </a:ext>
                  </a:extLst>
                </a:hlinkClick>
              </a:rPr>
              <a:t>UNICEF réttinda rateikur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7">
                  <a:extLst>
                    <a:ext uri="{A12FA001-AC4F-418D-AE19-62706E023703}">
                      <ahyp:hlinkClr xmlns:ahyp="http://schemas.microsoft.com/office/drawing/2018/hyperlinkcolor" val="tx"/>
                    </a:ext>
                  </a:extLst>
                </a:hlinkClick>
              </a:rPr>
              <a:t>Heimsins stærsta kennslustund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8">
                  <a:extLst>
                    <a:ext uri="{A12FA001-AC4F-418D-AE19-62706E023703}">
                      <ahyp:hlinkClr xmlns:ahyp="http://schemas.microsoft.com/office/drawing/2018/hyperlinkcolor" val="tx"/>
                    </a:ext>
                  </a:extLst>
                </a:hlinkClick>
              </a:rPr>
              <a:t>Námsefni um sjálfbærni</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9">
                  <a:extLst>
                    <a:ext uri="{A12FA001-AC4F-418D-AE19-62706E023703}">
                      <ahyp:hlinkClr xmlns:ahyp="http://schemas.microsoft.com/office/drawing/2018/hyperlinkcolor" val="tx"/>
                    </a:ext>
                  </a:extLst>
                </a:hlinkClick>
              </a:rPr>
              <a:t>Barnasáttmálinn 10 ára – fræðslumynd frá KrakkaRÚV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Við eigum öll réttindi - teiknimynd frá UNCIEF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HM 30 - stuttir þættir um öll heimsmarkmiðin</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a:hlinkClick r:id="rId12">
                  <a:extLst>
                    <a:ext uri="{A12FA001-AC4F-418D-AE19-62706E023703}">
                      <ahyp:hlinkClr xmlns:ahyp="http://schemas.microsoft.com/office/drawing/2018/hyperlinkcolor" val="tx"/>
                    </a:ext>
                  </a:extLst>
                </a:hlinkClick>
              </a:rPr>
              <a:t>Gera sjálfur - Frábær vefur um sjálfbærni. Fræðsla, myndbönd og verkefni </a:t>
            </a:r>
            <a:r>
              <a:rPr lang="en-US" sz="1400" dirty="0">
                <a:latin typeface="Univers"/>
              </a:rPr>
              <a:t> </a:t>
            </a:r>
            <a:endParaRPr lang="en-US" sz="1400" dirty="0">
              <a:latin typeface="Univers" panose="020B0503020202020204" pitchFamily="34" charset="0"/>
            </a:endParaRPr>
          </a:p>
        </p:txBody>
      </p:sp>
    </p:spTree>
    <p:extLst>
      <p:ext uri="{BB962C8B-B14F-4D97-AF65-F5344CB8AC3E}">
        <p14:creationId xmlns:p14="http://schemas.microsoft.com/office/powerpoint/2010/main" val="254275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3F1DB-BF63-EE98-A637-26A85BE5EC49}"/>
              </a:ext>
            </a:extLst>
          </p:cNvPr>
          <p:cNvPicPr>
            <a:picLocks noChangeAspect="1"/>
          </p:cNvPicPr>
          <p:nvPr/>
        </p:nvPicPr>
        <p:blipFill>
          <a:blip r:embed="rId2"/>
          <a:srcRect/>
          <a:stretch/>
        </p:blipFill>
        <p:spPr>
          <a:xfrm>
            <a:off x="10539662" y="293"/>
            <a:ext cx="1119835" cy="1119835"/>
          </a:xfrm>
          <a:prstGeom prst="rect">
            <a:avLst/>
          </a:prstGeom>
        </p:spPr>
      </p:pic>
      <p:sp>
        <p:nvSpPr>
          <p:cNvPr id="5" name="TextBox 4">
            <a:extLst>
              <a:ext uri="{FF2B5EF4-FFF2-40B4-BE49-F238E27FC236}">
                <a16:creationId xmlns:a16="http://schemas.microsoft.com/office/drawing/2014/main" id="{9149E2E5-D8D7-63E0-749E-E06D18869C16}"/>
              </a:ext>
            </a:extLst>
          </p:cNvPr>
          <p:cNvSpPr txBox="1"/>
          <p:nvPr/>
        </p:nvSpPr>
        <p:spPr>
          <a:xfrm>
            <a:off x="292211" y="1378397"/>
            <a:ext cx="5847057" cy="5262979"/>
          </a:xfrm>
          <a:prstGeom prst="rect">
            <a:avLst/>
          </a:prstGeom>
          <a:noFill/>
        </p:spPr>
        <p:txBody>
          <a:bodyPr wrap="square" rtlCol="0">
            <a:spAutoFit/>
          </a:bodyPr>
          <a:lstStyle/>
          <a:p>
            <a:pPr algn="l" rtl="0" fontAlgn="base"/>
            <a:r>
              <a:rPr lang="is-IS" sz="1400" b="0" i="0" dirty="0">
                <a:effectLst/>
                <a:latin typeface="Univers" panose="020B0503020202020204" pitchFamily="34" charset="0"/>
              </a:rPr>
              <a:t>Réttindafræðsla felur í sér að mannréttindi, réttindi barna og virðing fyrir réttindum annarra sé kennd í lýðræðislegu umhverfi, þar sem gagnkvæm virðing ríkir á milli kennara og barna. Börnin öðlast þekkingu og færni sem leggur grunninn að áhrifaríkri og lýðræðislegri þátttöku í samfélaginu. Í þessu umhverfi er lögð áhersla á að réttindi barna, þar með talin réttindi fatlaðra barna og annarra jaðarsettra barna, séu ekki aðeins kennd heldur einnig virt og þeim framfylgt. Afstaðan gagnvart börnum er sú að þau séu nú þegar fullgildir þátttakendur ekki aðeins væntanlegir borgarar.  </a:t>
            </a:r>
          </a:p>
          <a:p>
            <a:pPr algn="l" rtl="0" fontAlgn="base"/>
            <a:r>
              <a:rPr lang="is-IS" sz="1400" b="0" i="0" dirty="0">
                <a:effectLst/>
                <a:latin typeface="Univers" panose="020B0503020202020204" pitchFamily="34" charset="0"/>
              </a:rPr>
              <a:t> </a:t>
            </a:r>
          </a:p>
          <a:p>
            <a:pPr algn="l" rtl="0" fontAlgn="base"/>
            <a:r>
              <a:rPr lang="is-IS" sz="1400" b="0" i="0" dirty="0">
                <a:effectLst/>
                <a:latin typeface="Univers" panose="020B0503020202020204" pitchFamily="34" charset="0"/>
              </a:rPr>
              <a:t>Mikilvægt er að réttindafræðsla byggi á réttindum en ekki skyldum. Það er ekki að ástæðulausu sem Barnasáttmálinn kveður ekki á um neinar skyldur barna. Með því að læra um réttindi sín læra börn að um réttindi </a:t>
            </a:r>
            <a:r>
              <a:rPr lang="is-IS" sz="1400" b="1" i="0" dirty="0">
                <a:effectLst/>
                <a:latin typeface="Univers" panose="020B0503020202020204" pitchFamily="34" charset="0"/>
              </a:rPr>
              <a:t>allra barna</a:t>
            </a:r>
            <a:r>
              <a:rPr lang="is-IS" sz="1400" b="0" i="0" dirty="0">
                <a:effectLst/>
                <a:latin typeface="Univers" panose="020B0503020202020204" pitchFamily="34" charset="0"/>
              </a:rPr>
              <a:t> er að ræða og að þau þurfi að virða réttindi annarra.    </a:t>
            </a:r>
          </a:p>
          <a:p>
            <a:pPr algn="l" rtl="0" fontAlgn="base"/>
            <a:endParaRPr lang="is-IS" sz="1400" b="0" i="0" dirty="0">
              <a:effectLst/>
              <a:latin typeface="Univers" panose="020B0503020202020204" pitchFamily="34" charset="0"/>
            </a:endParaRPr>
          </a:p>
          <a:p>
            <a:pPr algn="l" rtl="0" fontAlgn="base"/>
            <a:r>
              <a:rPr lang="is-IS" sz="1400" b="0" i="0" dirty="0">
                <a:effectLst/>
                <a:latin typeface="Univers" panose="020B0503020202020204" pitchFamily="34" charset="0"/>
              </a:rPr>
              <a:t>Það viðhorf sem sums staðar hefur ríkt í garð réttindafræðslu er að það sé áhættusamt að börn kynnist því að þau hafi réttindi því þá muni þau fullorðnu missa allt vald og börn taki stjórnina og verði tilætlunarsöm. Þeir sem eru þeirrar skoðunar vilja oft meina að það sé mikilvægara að kenna börnum um skyldur en ekki réttindi. Þegar árangur réttindafræðslu sem byggð hefur verið á réttindum hefur verið skoðaður kemur þó í ljós hið gagnstæða.  </a:t>
            </a:r>
          </a:p>
          <a:p>
            <a:endParaRPr lang="is-IS" sz="1400" dirty="0">
              <a:latin typeface="Univers" panose="020B0503020202020204" pitchFamily="34" charset="0"/>
            </a:endParaRPr>
          </a:p>
        </p:txBody>
      </p:sp>
      <p:sp>
        <p:nvSpPr>
          <p:cNvPr id="6" name="TextBox 5">
            <a:extLst>
              <a:ext uri="{FF2B5EF4-FFF2-40B4-BE49-F238E27FC236}">
                <a16:creationId xmlns:a16="http://schemas.microsoft.com/office/drawing/2014/main" id="{F41C58AD-500E-7519-F8EC-E04A18F33754}"/>
              </a:ext>
            </a:extLst>
          </p:cNvPr>
          <p:cNvSpPr txBox="1"/>
          <p:nvPr/>
        </p:nvSpPr>
        <p:spPr>
          <a:xfrm>
            <a:off x="292150" y="699339"/>
            <a:ext cx="5059680" cy="738664"/>
          </a:xfrm>
          <a:prstGeom prst="rect">
            <a:avLst/>
          </a:prstGeom>
          <a:noFill/>
        </p:spPr>
        <p:txBody>
          <a:bodyPr wrap="square" lIns="91440" tIns="45720" rIns="91440" bIns="45720" rtlCol="0" anchor="t">
            <a:spAutoFit/>
          </a:bodyPr>
          <a:lstStyle/>
          <a:p>
            <a:r>
              <a:rPr lang="is-IS" sz="2400" b="1" dirty="0">
                <a:latin typeface="Univers" panose="020B0503020202020204" pitchFamily="34" charset="0"/>
              </a:rPr>
              <a:t>Réttindafræðsla</a:t>
            </a:r>
          </a:p>
          <a:p>
            <a:endParaRPr lang="is-IS" dirty="0">
              <a:latin typeface="Univers" panose="020B0503020202020204" pitchFamily="34" charset="0"/>
            </a:endParaRPr>
          </a:p>
        </p:txBody>
      </p:sp>
      <p:pic>
        <p:nvPicPr>
          <p:cNvPr id="7" name="Picture 6" descr="A poster of a variety of icons&#10;&#10;Description automatically generated with medium confidence">
            <a:extLst>
              <a:ext uri="{FF2B5EF4-FFF2-40B4-BE49-F238E27FC236}">
                <a16:creationId xmlns:a16="http://schemas.microsoft.com/office/drawing/2014/main" id="{ECA0F50F-A27E-FB69-E568-66A3A4C01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026" name="Picture 2" descr="Vefslóðir">
            <a:extLst>
              <a:ext uri="{FF2B5EF4-FFF2-40B4-BE49-F238E27FC236}">
                <a16:creationId xmlns:a16="http://schemas.microsoft.com/office/drawing/2014/main" id="{C58A47B9-F7C3-8F4F-7C56-FE7C50E0E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B3D6D5-9219-85A6-955E-137F0D160FDD}"/>
              </a:ext>
            </a:extLst>
          </p:cNvPr>
          <p:cNvPicPr>
            <a:picLocks noChangeAspect="1"/>
          </p:cNvPicPr>
          <p:nvPr/>
        </p:nvPicPr>
        <p:blipFill>
          <a:blip r:embed="rId5"/>
          <a:stretch>
            <a:fillRect/>
          </a:stretch>
        </p:blipFill>
        <p:spPr>
          <a:xfrm>
            <a:off x="8303995" y="4924700"/>
            <a:ext cx="972114" cy="972114"/>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8C149695-454B-CFBF-2761-2604EB512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sp>
        <p:nvSpPr>
          <p:cNvPr id="10" name="TextBox 9">
            <a:extLst>
              <a:ext uri="{FF2B5EF4-FFF2-40B4-BE49-F238E27FC236}">
                <a16:creationId xmlns:a16="http://schemas.microsoft.com/office/drawing/2014/main" id="{D9CFCB4F-4795-D5CC-8B6D-A0E4954CB632}"/>
              </a:ext>
            </a:extLst>
          </p:cNvPr>
          <p:cNvSpPr txBox="1"/>
          <p:nvPr/>
        </p:nvSpPr>
        <p:spPr>
          <a:xfrm>
            <a:off x="6445511" y="1376194"/>
            <a:ext cx="5265694" cy="2031325"/>
          </a:xfrm>
          <a:prstGeom prst="rect">
            <a:avLst/>
          </a:prstGeom>
          <a:solidFill>
            <a:schemeClr val="tx2">
              <a:alpha val="0"/>
            </a:schemeClr>
          </a:solidFill>
        </p:spPr>
        <p:txBody>
          <a:bodyPr wrap="square">
            <a:spAutoFit/>
          </a:bodyPr>
          <a:lstStyle/>
          <a:p>
            <a:pPr algn="l" rtl="0" fontAlgn="base"/>
            <a:r>
              <a:rPr lang="is-IS" i="0" dirty="0">
                <a:effectLst/>
                <a:latin typeface="Univers" panose="020B0503020202020204" pitchFamily="34" charset="0"/>
              </a:rPr>
              <a:t>Börn sem hafa fengið </a:t>
            </a:r>
            <a:r>
              <a:rPr lang="is-IS" b="1" i="0" dirty="0">
                <a:effectLst/>
                <a:latin typeface="Univers" panose="020B0503020202020204" pitchFamily="34" charset="0"/>
              </a:rPr>
              <a:t>fræðslu</a:t>
            </a:r>
            <a:r>
              <a:rPr lang="is-IS" i="0" dirty="0">
                <a:effectLst/>
                <a:latin typeface="Univers" panose="020B0503020202020204" pitchFamily="34" charset="0"/>
              </a:rPr>
              <a:t> byggða á </a:t>
            </a:r>
            <a:r>
              <a:rPr lang="is-IS" b="1" i="0" dirty="0">
                <a:effectLst/>
                <a:latin typeface="Univers" panose="020B0503020202020204" pitchFamily="34" charset="0"/>
              </a:rPr>
              <a:t>réttindum</a:t>
            </a:r>
            <a:r>
              <a:rPr lang="is-IS" i="0" dirty="0">
                <a:effectLst/>
                <a:latin typeface="Univers" panose="020B0503020202020204" pitchFamily="34" charset="0"/>
              </a:rPr>
              <a:t> en ekki </a:t>
            </a:r>
            <a:r>
              <a:rPr lang="is-IS" b="1" i="0" dirty="0">
                <a:effectLst/>
                <a:latin typeface="Univers" panose="020B0503020202020204" pitchFamily="34" charset="0"/>
              </a:rPr>
              <a:t>skyldum</a:t>
            </a:r>
            <a:r>
              <a:rPr lang="is-IS" i="0" dirty="0">
                <a:effectLst/>
                <a:latin typeface="Univers" panose="020B0503020202020204" pitchFamily="34" charset="0"/>
              </a:rPr>
              <a:t> bera fremur </a:t>
            </a:r>
            <a:r>
              <a:rPr lang="is-IS" b="1" i="0" dirty="0">
                <a:effectLst/>
                <a:latin typeface="Univers" panose="020B0503020202020204" pitchFamily="34" charset="0"/>
              </a:rPr>
              <a:t>virðingu</a:t>
            </a:r>
            <a:r>
              <a:rPr lang="is-IS" i="0" dirty="0">
                <a:effectLst/>
                <a:latin typeface="Univers" panose="020B0503020202020204" pitchFamily="34" charset="0"/>
              </a:rPr>
              <a:t> fyrir hvert öðru, þau skilja mikilvægi vinnufriðar og málamiðlana og öðlast betri félagslega færni. Kennarar þurfa því ekki að hræðast það að </a:t>
            </a:r>
            <a:r>
              <a:rPr lang="is-IS" b="1" i="0" dirty="0">
                <a:effectLst/>
                <a:latin typeface="Univers" panose="020B0503020202020204" pitchFamily="34" charset="0"/>
              </a:rPr>
              <a:t>fræða börn um réttindi þeirra.   </a:t>
            </a:r>
          </a:p>
        </p:txBody>
      </p:sp>
    </p:spTree>
    <p:extLst>
      <p:ext uri="{BB962C8B-B14F-4D97-AF65-F5344CB8AC3E}">
        <p14:creationId xmlns:p14="http://schemas.microsoft.com/office/powerpoint/2010/main" val="129311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3F1DB-BF63-EE98-A637-26A85BE5EC49}"/>
              </a:ext>
            </a:extLst>
          </p:cNvPr>
          <p:cNvPicPr>
            <a:picLocks noChangeAspect="1"/>
          </p:cNvPicPr>
          <p:nvPr/>
        </p:nvPicPr>
        <p:blipFill>
          <a:blip r:embed="rId2"/>
          <a:srcRect/>
          <a:stretch/>
        </p:blipFill>
        <p:spPr>
          <a:xfrm>
            <a:off x="10539662" y="293"/>
            <a:ext cx="1119835" cy="1119835"/>
          </a:xfrm>
          <a:prstGeom prst="rect">
            <a:avLst/>
          </a:prstGeom>
        </p:spPr>
      </p:pic>
      <p:sp>
        <p:nvSpPr>
          <p:cNvPr id="3" name="TextBox 2">
            <a:extLst>
              <a:ext uri="{FF2B5EF4-FFF2-40B4-BE49-F238E27FC236}">
                <a16:creationId xmlns:a16="http://schemas.microsoft.com/office/drawing/2014/main" id="{6C10A08D-5CE6-2C5C-7BB6-3F1563BB311A}"/>
              </a:ext>
            </a:extLst>
          </p:cNvPr>
          <p:cNvSpPr txBox="1"/>
          <p:nvPr/>
        </p:nvSpPr>
        <p:spPr>
          <a:xfrm>
            <a:off x="299840" y="1899990"/>
            <a:ext cx="11346902" cy="3108543"/>
          </a:xfrm>
          <a:prstGeom prst="rect">
            <a:avLst/>
          </a:prstGeom>
          <a:noFill/>
        </p:spPr>
        <p:txBody>
          <a:bodyPr wrap="square" lIns="91440" tIns="45720" rIns="91440" bIns="45720" rtlCol="0" anchor="t">
            <a:spAutoFit/>
          </a:bodyPr>
          <a:lstStyle/>
          <a:p>
            <a:endParaRPr lang="is-IS" sz="1600" dirty="0">
              <a:latin typeface="Univers" panose="020B0503020202020204" pitchFamily="34" charset="0"/>
            </a:endParaRPr>
          </a:p>
          <a:p>
            <a:pPr marL="285750" indent="-285750">
              <a:buFont typeface="Arial" panose="020B0604020202020204" pitchFamily="34" charset="0"/>
              <a:buChar char="•"/>
            </a:pPr>
            <a:r>
              <a:rPr lang="is-IS" sz="1600" dirty="0">
                <a:latin typeface="Univers"/>
              </a:rPr>
              <a:t>rætt um valin samfélagsleg og siðferðileg málefni, </a:t>
            </a:r>
            <a:endParaRPr lang="is-IS" sz="1600" dirty="0">
              <a:latin typeface="Univers" panose="020B0503020202020204" pitchFamily="34" charset="0"/>
            </a:endParaRPr>
          </a:p>
          <a:p>
            <a:pPr marL="285750" indent="-285750">
              <a:buFont typeface="Arial" panose="020B0604020202020204" pitchFamily="34" charset="0"/>
              <a:buChar char="•"/>
            </a:pPr>
            <a:r>
              <a:rPr lang="is-IS" sz="1600" dirty="0">
                <a:latin typeface="Univers"/>
              </a:rPr>
              <a:t>rætt um réttindi sín og skyldur í </a:t>
            </a:r>
            <a:r>
              <a:rPr lang="is-IS" sz="1600" dirty="0" err="1">
                <a:latin typeface="Univers"/>
              </a:rPr>
              <a:t>nærsamfélaginu</a:t>
            </a:r>
            <a:r>
              <a:rPr lang="is-IS" sz="1600" dirty="0">
                <a:latin typeface="Univers"/>
              </a:rPr>
              <a:t> og sýnt ábyrgð í samskiptum við aðra og þekki til Barnasáttmála Sameinuðu þjóðanna. </a:t>
            </a:r>
            <a:endParaRPr lang="is-IS" sz="1600" dirty="0">
              <a:latin typeface="Univers" panose="020B0503020202020204" pitchFamily="34" charset="0"/>
            </a:endParaRPr>
          </a:p>
          <a:p>
            <a:pPr marL="285750" indent="-285750">
              <a:buFont typeface="Arial" panose="020B0604020202020204" pitchFamily="34" charset="0"/>
              <a:buChar char="•"/>
            </a:pPr>
            <a:r>
              <a:rPr lang="is-IS" sz="1600" dirty="0">
                <a:latin typeface="Univers"/>
              </a:rPr>
              <a:t>tjáð þekkingu sína og viðhorf með ýmsum hætti. </a:t>
            </a:r>
            <a:endParaRPr lang="is-IS" sz="1600" dirty="0">
              <a:latin typeface="Univers" panose="020B0503020202020204" pitchFamily="34" charset="0"/>
            </a:endParaRPr>
          </a:p>
          <a:p>
            <a:pPr marL="285750" indent="-285750">
              <a:buFont typeface="Arial" panose="020B0604020202020204" pitchFamily="34" charset="0"/>
              <a:buChar char="•"/>
            </a:pPr>
            <a:r>
              <a:rPr lang="is-IS" sz="1600" dirty="0">
                <a:latin typeface="Univers"/>
              </a:rPr>
              <a:t>áttað sig á gildi jafnréttis í daglegum samskiptum.</a:t>
            </a:r>
          </a:p>
          <a:p>
            <a:pPr marL="285750" indent="-285750">
              <a:buFont typeface="Arial" panose="020B0604020202020204" pitchFamily="34" charset="0"/>
              <a:buChar char="•"/>
            </a:pPr>
            <a:r>
              <a:rPr lang="is-IS" sz="1600" dirty="0">
                <a:latin typeface="Univers"/>
              </a:rPr>
              <a:t>sýnt tillitssemi og virðingu í samskiptum og samvinnu við aðra. </a:t>
            </a:r>
            <a:endParaRPr lang="is-IS" sz="1600" dirty="0">
              <a:latin typeface="Univers" panose="020B0503020202020204" pitchFamily="34" charset="0"/>
            </a:endParaRPr>
          </a:p>
          <a:p>
            <a:pPr marL="285750" indent="-285750">
              <a:buFont typeface="Arial" panose="020B0604020202020204" pitchFamily="34" charset="0"/>
              <a:buChar char="•"/>
            </a:pPr>
            <a:r>
              <a:rPr lang="is-IS" sz="1600" dirty="0">
                <a:latin typeface="Univers"/>
              </a:rPr>
              <a:t>áttað sig á ýmiss konar afleiðingum athafna sinna.</a:t>
            </a:r>
          </a:p>
          <a:p>
            <a:pPr marL="285750" indent="-285750">
              <a:buFont typeface="Arial" panose="020B0604020202020204" pitchFamily="34" charset="0"/>
              <a:buChar char="•"/>
            </a:pPr>
            <a:r>
              <a:rPr lang="is-IS" sz="1600" dirty="0">
                <a:latin typeface="Univers"/>
              </a:rPr>
              <a:t>sýnt að hann virðir reglur í samskiptum fólks, skráðar og óskráðar, og nefnt dæmi um slíkar reglur, sett sig inn í málefni </a:t>
            </a:r>
            <a:r>
              <a:rPr lang="is-IS" sz="1600" dirty="0" err="1">
                <a:latin typeface="Univers"/>
              </a:rPr>
              <a:t>nærsamfélagsins</a:t>
            </a:r>
            <a:r>
              <a:rPr lang="is-IS" sz="1600" dirty="0">
                <a:latin typeface="Univers"/>
              </a:rPr>
              <a:t>.</a:t>
            </a:r>
          </a:p>
          <a:p>
            <a:endParaRPr lang="is-IS" dirty="0"/>
          </a:p>
          <a:p>
            <a:endParaRPr lang="is-IS" dirty="0"/>
          </a:p>
        </p:txBody>
      </p:sp>
      <p:sp>
        <p:nvSpPr>
          <p:cNvPr id="6" name="TextBox 5">
            <a:extLst>
              <a:ext uri="{FF2B5EF4-FFF2-40B4-BE49-F238E27FC236}">
                <a16:creationId xmlns:a16="http://schemas.microsoft.com/office/drawing/2014/main" id="{F41C58AD-500E-7519-F8EC-E04A18F33754}"/>
              </a:ext>
            </a:extLst>
          </p:cNvPr>
          <p:cNvSpPr txBox="1"/>
          <p:nvPr/>
        </p:nvSpPr>
        <p:spPr>
          <a:xfrm>
            <a:off x="283651" y="695055"/>
            <a:ext cx="5059680" cy="738664"/>
          </a:xfrm>
          <a:prstGeom prst="rect">
            <a:avLst/>
          </a:prstGeom>
          <a:noFill/>
        </p:spPr>
        <p:txBody>
          <a:bodyPr wrap="square" lIns="91440" tIns="45720" rIns="91440" bIns="45720" rtlCol="0" anchor="t">
            <a:spAutoFit/>
          </a:bodyPr>
          <a:lstStyle/>
          <a:p>
            <a:r>
              <a:rPr lang="is-IS" sz="2400" b="1" dirty="0">
                <a:latin typeface="Univers" panose="020B0503020202020204" pitchFamily="34" charset="0"/>
              </a:rPr>
              <a:t>Hæfniviðmið</a:t>
            </a:r>
          </a:p>
          <a:p>
            <a:endParaRPr lang="is-IS" dirty="0"/>
          </a:p>
        </p:txBody>
      </p:sp>
      <p:sp>
        <p:nvSpPr>
          <p:cNvPr id="4" name="TextBox 3">
            <a:extLst>
              <a:ext uri="{FF2B5EF4-FFF2-40B4-BE49-F238E27FC236}">
                <a16:creationId xmlns:a16="http://schemas.microsoft.com/office/drawing/2014/main" id="{C43A2605-7B05-DE89-4EF5-41F23D8D6CF3}"/>
              </a:ext>
            </a:extLst>
          </p:cNvPr>
          <p:cNvSpPr txBox="1"/>
          <p:nvPr/>
        </p:nvSpPr>
        <p:spPr>
          <a:xfrm>
            <a:off x="299840" y="1462632"/>
            <a:ext cx="62128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s-IS" sz="1600" dirty="0">
                <a:latin typeface="Univers"/>
                <a:cs typeface="Segoe UI"/>
              </a:rPr>
              <a:t>Hæfniviðmið samfélagsgreina (ekki tæmandi listi) ​</a:t>
            </a:r>
          </a:p>
          <a:p>
            <a:r>
              <a:rPr lang="is-IS" sz="1600" dirty="0">
                <a:latin typeface="Univers"/>
                <a:cs typeface="Segoe UI"/>
              </a:rPr>
              <a:t>Við lok 4. bekkjar getur nemandi:</a:t>
            </a:r>
          </a:p>
        </p:txBody>
      </p:sp>
      <p:pic>
        <p:nvPicPr>
          <p:cNvPr id="9" name="Picture 8" descr="A blue text on a white background&#10;&#10;Description automatically generated">
            <a:extLst>
              <a:ext uri="{FF2B5EF4-FFF2-40B4-BE49-F238E27FC236}">
                <a16:creationId xmlns:a16="http://schemas.microsoft.com/office/drawing/2014/main" id="{CA16867E-9700-C52C-1342-BACCD9D54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9220" y="-1219"/>
            <a:ext cx="1124663" cy="1124663"/>
          </a:xfrm>
          <a:prstGeom prst="rect">
            <a:avLst/>
          </a:prstGeom>
        </p:spPr>
      </p:pic>
      <p:pic>
        <p:nvPicPr>
          <p:cNvPr id="8" name="Picture 7" descr="A poster of a variety of icons&#10;&#10;Description automatically generated with medium confidence">
            <a:extLst>
              <a:ext uri="{FF2B5EF4-FFF2-40B4-BE49-F238E27FC236}">
                <a16:creationId xmlns:a16="http://schemas.microsoft.com/office/drawing/2014/main" id="{3EF87FF5-2EC1-8D28-47AC-A7C9ADCC9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0" name="Picture 2" descr="Vefslóðir">
            <a:extLst>
              <a:ext uri="{FF2B5EF4-FFF2-40B4-BE49-F238E27FC236}">
                <a16:creationId xmlns:a16="http://schemas.microsoft.com/office/drawing/2014/main" id="{3DAA7684-3BAB-A31D-C4D1-09F5FAD20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1C9F399-3DB8-EF83-EEC8-CC9C8724F903}"/>
              </a:ext>
            </a:extLst>
          </p:cNvPr>
          <p:cNvPicPr>
            <a:picLocks noChangeAspect="1"/>
          </p:cNvPicPr>
          <p:nvPr/>
        </p:nvPicPr>
        <p:blipFill>
          <a:blip r:embed="rId6"/>
          <a:stretch>
            <a:fillRect/>
          </a:stretch>
        </p:blipFill>
        <p:spPr>
          <a:xfrm>
            <a:off x="8303995" y="4924700"/>
            <a:ext cx="972114" cy="972114"/>
          </a:xfrm>
          <a:prstGeom prst="rect">
            <a:avLst/>
          </a:prstGeom>
        </p:spPr>
      </p:pic>
    </p:spTree>
    <p:extLst>
      <p:ext uri="{BB962C8B-B14F-4D97-AF65-F5344CB8AC3E}">
        <p14:creationId xmlns:p14="http://schemas.microsoft.com/office/powerpoint/2010/main" val="279760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CC570200-4E99-A047-9B17-1A8C1A10E2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35" r="9017" b="72"/>
          <a:stretch/>
        </p:blipFill>
        <p:spPr>
          <a:xfrm>
            <a:off x="7683096" y="0"/>
            <a:ext cx="4600203" cy="6858000"/>
          </a:xfrm>
          <a:prstGeom prst="rect">
            <a:avLst/>
          </a:prstGeom>
          <a:solidFill>
            <a:schemeClr val="bg2"/>
          </a:solidFill>
          <a:ln>
            <a:noFill/>
          </a:ln>
          <a:effectLst>
            <a:outerShdw blurRad="50800" dist="50800" dir="5400000" sx="1000" sy="1000" algn="ctr" rotWithShape="0">
              <a:srgbClr val="000000">
                <a:alpha val="43137"/>
              </a:srgbClr>
            </a:outerShdw>
          </a:effectLst>
        </p:spPr>
      </p:pic>
      <p:sp>
        <p:nvSpPr>
          <p:cNvPr id="7" name="TextBox 6">
            <a:extLst>
              <a:ext uri="{FF2B5EF4-FFF2-40B4-BE49-F238E27FC236}">
                <a16:creationId xmlns:a16="http://schemas.microsoft.com/office/drawing/2014/main" id="{18345FD8-D89D-2C44-B37B-199267B26179}"/>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pic>
        <p:nvPicPr>
          <p:cNvPr id="4" name="Picture 3">
            <a:extLst>
              <a:ext uri="{FF2B5EF4-FFF2-40B4-BE49-F238E27FC236}">
                <a16:creationId xmlns:a16="http://schemas.microsoft.com/office/drawing/2014/main" id="{3935BF80-9F12-7602-DB52-8EDBE484A8DC}"/>
              </a:ext>
            </a:extLst>
          </p:cNvPr>
          <p:cNvPicPr>
            <a:picLocks noChangeAspect="1"/>
          </p:cNvPicPr>
          <p:nvPr/>
        </p:nvPicPr>
        <p:blipFill>
          <a:blip r:embed="rId5"/>
          <a:srcRect/>
          <a:stretch/>
        </p:blipFill>
        <p:spPr>
          <a:xfrm>
            <a:off x="10665785" y="293"/>
            <a:ext cx="1119835" cy="1119835"/>
          </a:xfrm>
          <a:prstGeom prst="rect">
            <a:avLst/>
          </a:prstGeom>
        </p:spPr>
      </p:pic>
      <p:sp>
        <p:nvSpPr>
          <p:cNvPr id="8" name="TextBox 7">
            <a:extLst>
              <a:ext uri="{FF2B5EF4-FFF2-40B4-BE49-F238E27FC236}">
                <a16:creationId xmlns:a16="http://schemas.microsoft.com/office/drawing/2014/main" id="{F6B56D00-3111-B32B-BC3B-94548DC03CE7}"/>
              </a:ext>
            </a:extLst>
          </p:cNvPr>
          <p:cNvSpPr txBox="1"/>
          <p:nvPr/>
        </p:nvSpPr>
        <p:spPr>
          <a:xfrm>
            <a:off x="277763" y="885416"/>
            <a:ext cx="7378180" cy="5047536"/>
          </a:xfrm>
          <a:prstGeom prst="rect">
            <a:avLst/>
          </a:prstGeom>
          <a:noFill/>
        </p:spPr>
        <p:txBody>
          <a:bodyPr wrap="square" lIns="91440" tIns="45720" rIns="91440" bIns="45720" rtlCol="0" anchor="t">
            <a:spAutoFit/>
          </a:bodyPr>
          <a:lstStyle/>
          <a:p>
            <a:r>
              <a:rPr lang="is-IS" sz="1400" dirty="0">
                <a:latin typeface="Univers" panose="020B0503020202020204" pitchFamily="34" charset="0"/>
              </a:rPr>
              <a:t>Þetta verkefni er sett saman af </a:t>
            </a:r>
            <a:r>
              <a:rPr lang="is-IS" sz="1400" b="1" dirty="0">
                <a:latin typeface="Univers" panose="020B0503020202020204" pitchFamily="34" charset="0"/>
              </a:rPr>
              <a:t>UNICEF</a:t>
            </a:r>
            <a:r>
              <a:rPr lang="is-IS" sz="1400" dirty="0">
                <a:latin typeface="Univers" panose="020B0503020202020204" pitchFamily="34" charset="0"/>
              </a:rPr>
              <a:t> á Íslandi til þess að tengja saman </a:t>
            </a:r>
            <a:r>
              <a:rPr lang="is-IS" sz="1400" b="1" dirty="0">
                <a:latin typeface="Univers" panose="020B0503020202020204" pitchFamily="34" charset="0"/>
              </a:rPr>
              <a:t>Heimsmarkmið Sameinuðu þjóðanna, Barnasáttmála Sameinuðu þjóðanna og loftslagsbreytingar</a:t>
            </a:r>
            <a:r>
              <a:rPr lang="is-IS" sz="1400" dirty="0">
                <a:latin typeface="Univers" panose="020B0503020202020204" pitchFamily="34" charset="0"/>
              </a:rPr>
              <a:t>. </a:t>
            </a:r>
          </a:p>
          <a:p>
            <a:endParaRPr lang="is-IS" sz="1400" dirty="0">
              <a:latin typeface="Univers" panose="020B0503020202020204" pitchFamily="34" charset="0"/>
            </a:endParaRPr>
          </a:p>
          <a:p>
            <a:r>
              <a:rPr lang="is-IS" sz="1400" dirty="0">
                <a:latin typeface="Univers"/>
              </a:rPr>
              <a:t>Í þessum glærupakka er efni fyrir nokkrar kennslustundir fyrir yngsta stig grunnskóla. Hver kennari metur tímaþörfina fyrir sig. Við bendum á að upplýsingar er einnig að finna í 'Notes' undir glærunum.</a:t>
            </a:r>
            <a:endParaRPr lang="is-IS" sz="1400" dirty="0">
              <a:latin typeface="Univers" panose="020B0503020202020204" pitchFamily="34" charset="0"/>
            </a:endParaRPr>
          </a:p>
          <a:p>
            <a:endParaRPr lang="is-IS" sz="1400" dirty="0">
              <a:latin typeface="Univers" panose="020B0503020202020204" pitchFamily="34" charset="0"/>
            </a:endParaRPr>
          </a:p>
          <a:p>
            <a:r>
              <a:rPr lang="is-IS" sz="1400" dirty="0">
                <a:latin typeface="Univers"/>
              </a:rPr>
              <a:t>Byrjað er á því að kynna Barnasáttmálann í mjög stuttu máli. Ef að börnin þekkja hann vel nú þegar má renna stuttlega yfir þennan hluta til upprifjunar. </a:t>
            </a:r>
            <a:endParaRPr lang="is-IS" sz="1400" dirty="0">
              <a:latin typeface="Univers" panose="020B0503020202020204" pitchFamily="34" charset="0"/>
            </a:endParaRPr>
          </a:p>
          <a:p>
            <a:endParaRPr lang="is-IS" sz="1400" dirty="0">
              <a:latin typeface="Univers" panose="020B0503020202020204" pitchFamily="34" charset="0"/>
            </a:endParaRPr>
          </a:p>
          <a:p>
            <a:r>
              <a:rPr lang="is-IS" sz="1400" dirty="0">
                <a:latin typeface="Univers"/>
              </a:rPr>
              <a:t>Þá eru </a:t>
            </a:r>
            <a:r>
              <a:rPr lang="is-IS" sz="1400" b="1" dirty="0">
                <a:latin typeface="Univers"/>
              </a:rPr>
              <a:t>heimsmarkmið Sameinuðu þjóðanna </a:t>
            </a:r>
            <a:r>
              <a:rPr lang="is-IS" sz="1400" dirty="0">
                <a:latin typeface="Univers"/>
              </a:rPr>
              <a:t>kynnt til sögunnar og horft á tónlistarmyndband með Daða Frey þar sem réttindi barna, heimsmarkmiðin og loftslagsbreytingar eru til umfjöllunar í textanum. </a:t>
            </a:r>
          </a:p>
          <a:p>
            <a:endParaRPr lang="is-IS" sz="1400" dirty="0">
              <a:latin typeface="Univers" panose="020B0503020202020204" pitchFamily="34" charset="0"/>
            </a:endParaRPr>
          </a:p>
          <a:p>
            <a:r>
              <a:rPr lang="is-IS" sz="1400" dirty="0">
                <a:latin typeface="Univers"/>
              </a:rPr>
              <a:t>Verkefnið sem við vinnum með börnunum snýst um að þau geri tengingar á milli réttinda sinna og Heimsmarkmiðanna.</a:t>
            </a:r>
          </a:p>
          <a:p>
            <a:endParaRPr lang="is-IS" sz="1400" dirty="0">
              <a:latin typeface="Univers" panose="020B0503020202020204" pitchFamily="34" charset="0"/>
            </a:endParaRPr>
          </a:p>
          <a:p>
            <a:r>
              <a:rPr lang="is-IS" sz="1400" b="1" dirty="0">
                <a:latin typeface="Univers"/>
              </a:rPr>
              <a:t>Við drögum sérstaklega fram þrjú heimsmarkmið og átta greinar úr Barnasáttmálanum og tengjum saman. </a:t>
            </a:r>
            <a:endParaRPr lang="is-IS" sz="1400" b="1" dirty="0">
              <a:latin typeface="Univers" panose="020B0503020202020204" pitchFamily="34" charset="0"/>
            </a:endParaRPr>
          </a:p>
          <a:p>
            <a:endParaRPr lang="is-IS" sz="1400" dirty="0">
              <a:solidFill>
                <a:schemeClr val="bg1"/>
              </a:solidFill>
              <a:latin typeface="Univers" panose="020B0503020202020204" pitchFamily="34" charset="0"/>
            </a:endParaRPr>
          </a:p>
          <a:p>
            <a:r>
              <a:rPr lang="is-IS" sz="1400" dirty="0">
                <a:solidFill>
                  <a:schemeClr val="bg1"/>
                </a:solidFill>
                <a:latin typeface="Univers" panose="020B0503020202020204" pitchFamily="34" charset="0"/>
              </a:rPr>
              <a:t> </a:t>
            </a:r>
          </a:p>
          <a:p>
            <a:endParaRPr lang="is-IS" sz="1400" dirty="0">
              <a:solidFill>
                <a:schemeClr val="bg1"/>
              </a:solidFill>
              <a:latin typeface="Univers" panose="020B0503020202020204" pitchFamily="34" charset="0"/>
            </a:endParaRPr>
          </a:p>
        </p:txBody>
      </p:sp>
      <p:pic>
        <p:nvPicPr>
          <p:cNvPr id="5" name="Picture 4" descr="A blue text on a white background&#10;&#10;Description automatically generated">
            <a:extLst>
              <a:ext uri="{FF2B5EF4-FFF2-40B4-BE49-F238E27FC236}">
                <a16:creationId xmlns:a16="http://schemas.microsoft.com/office/drawing/2014/main" id="{E5623166-7075-153E-B53D-10B850FB1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2326" y="0"/>
            <a:ext cx="1124663" cy="1124663"/>
          </a:xfrm>
          <a:prstGeom prst="rect">
            <a:avLst/>
          </a:prstGeom>
        </p:spPr>
      </p:pic>
      <p:pic>
        <p:nvPicPr>
          <p:cNvPr id="9" name="Picture 8" descr="A white and orange sign with two people&#10;&#10;Description automatically generated">
            <a:extLst>
              <a:ext uri="{FF2B5EF4-FFF2-40B4-BE49-F238E27FC236}">
                <a16:creationId xmlns:a16="http://schemas.microsoft.com/office/drawing/2014/main" id="{B922E8F8-1FB7-63B5-1054-4CCCFCC32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889" y="5515591"/>
            <a:ext cx="899999" cy="1199999"/>
          </a:xfrm>
          <a:prstGeom prst="rect">
            <a:avLst/>
          </a:prstGeom>
        </p:spPr>
      </p:pic>
      <p:pic>
        <p:nvPicPr>
          <p:cNvPr id="11" name="Picture 10" descr="A sign with two people on a pink background&#10;&#10;Description automatically generated">
            <a:extLst>
              <a:ext uri="{FF2B5EF4-FFF2-40B4-BE49-F238E27FC236}">
                <a16:creationId xmlns:a16="http://schemas.microsoft.com/office/drawing/2014/main" id="{4132BC5F-577D-9F0B-E309-A06F66D7A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914" y="5515592"/>
            <a:ext cx="899999" cy="1199999"/>
          </a:xfrm>
          <a:prstGeom prst="rect">
            <a:avLst/>
          </a:prstGeom>
        </p:spPr>
      </p:pic>
      <p:pic>
        <p:nvPicPr>
          <p:cNvPr id="13" name="Picture 12" descr="A white and black sign with a heart and a person&#10;&#10;Description automatically generated">
            <a:extLst>
              <a:ext uri="{FF2B5EF4-FFF2-40B4-BE49-F238E27FC236}">
                <a16:creationId xmlns:a16="http://schemas.microsoft.com/office/drawing/2014/main" id="{6553A190-06DD-886C-A8AC-8840DE2BBC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2748" y="5515592"/>
            <a:ext cx="899999" cy="1199999"/>
          </a:xfrm>
          <a:prstGeom prst="rect">
            <a:avLst/>
          </a:prstGeom>
        </p:spPr>
      </p:pic>
      <p:pic>
        <p:nvPicPr>
          <p:cNvPr id="15" name="Picture 14" descr="A blue sign with white text and a person holding a child&#10;&#10;Description automatically generated">
            <a:extLst>
              <a:ext uri="{FF2B5EF4-FFF2-40B4-BE49-F238E27FC236}">
                <a16:creationId xmlns:a16="http://schemas.microsoft.com/office/drawing/2014/main" id="{E0615B37-DEC4-4142-9348-475A69923A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382" y="5515592"/>
            <a:ext cx="899999" cy="1199999"/>
          </a:xfrm>
          <a:prstGeom prst="rect">
            <a:avLst/>
          </a:prstGeom>
        </p:spPr>
      </p:pic>
      <p:pic>
        <p:nvPicPr>
          <p:cNvPr id="17" name="Picture 16" descr="A pink sign with a person and a couple of hearts and a check mark&#10;&#10;Description automatically generated">
            <a:extLst>
              <a:ext uri="{FF2B5EF4-FFF2-40B4-BE49-F238E27FC236}">
                <a16:creationId xmlns:a16="http://schemas.microsoft.com/office/drawing/2014/main" id="{D526BB9F-3777-04C7-CD7C-7D330ED2F0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8905" y="5515593"/>
            <a:ext cx="899999" cy="1199999"/>
          </a:xfrm>
          <a:prstGeom prst="rect">
            <a:avLst/>
          </a:prstGeom>
        </p:spPr>
      </p:pic>
      <p:pic>
        <p:nvPicPr>
          <p:cNvPr id="18" name="Picture 17" descr="A green sign with white text&#10;&#10;Description automatically generated">
            <a:extLst>
              <a:ext uri="{FF2B5EF4-FFF2-40B4-BE49-F238E27FC236}">
                <a16:creationId xmlns:a16="http://schemas.microsoft.com/office/drawing/2014/main" id="{D41CDD2B-C8DC-2808-24D4-290BA526D4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88428" y="5515594"/>
            <a:ext cx="899999" cy="1199999"/>
          </a:xfrm>
          <a:prstGeom prst="rect">
            <a:avLst/>
          </a:prstGeom>
        </p:spPr>
      </p:pic>
      <p:pic>
        <p:nvPicPr>
          <p:cNvPr id="20" name="Picture 19" descr="A white icon with a person holding books&#10;&#10;Description automatically generated">
            <a:extLst>
              <a:ext uri="{FF2B5EF4-FFF2-40B4-BE49-F238E27FC236}">
                <a16:creationId xmlns:a16="http://schemas.microsoft.com/office/drawing/2014/main" id="{04E00C8B-A380-219D-5831-C84B145868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65685" y="5515595"/>
            <a:ext cx="899999" cy="1199999"/>
          </a:xfrm>
          <a:prstGeom prst="rect">
            <a:avLst/>
          </a:prstGeom>
        </p:spPr>
      </p:pic>
      <p:pic>
        <p:nvPicPr>
          <p:cNvPr id="22" name="Picture 21" descr="A purple sign with white text and a person with a ball and musical notes&#10;&#10;Description automatically generated">
            <a:extLst>
              <a:ext uri="{FF2B5EF4-FFF2-40B4-BE49-F238E27FC236}">
                <a16:creationId xmlns:a16="http://schemas.microsoft.com/office/drawing/2014/main" id="{B452FF08-130B-3BD3-F631-65AEE76110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40768" y="5515596"/>
            <a:ext cx="899999" cy="1199999"/>
          </a:xfrm>
          <a:prstGeom prst="rect">
            <a:avLst/>
          </a:prstGeom>
        </p:spPr>
      </p:pic>
      <p:pic>
        <p:nvPicPr>
          <p:cNvPr id="24" name="Picture 23" descr="A bird with a branch on a mallet&#10;&#10;Description automatically generated">
            <a:extLst>
              <a:ext uri="{FF2B5EF4-FFF2-40B4-BE49-F238E27FC236}">
                <a16:creationId xmlns:a16="http://schemas.microsoft.com/office/drawing/2014/main" id="{DDBD2AD6-1223-9D89-4FD0-A4068E1BC7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58932" y="5515597"/>
            <a:ext cx="1199999" cy="1199999"/>
          </a:xfrm>
          <a:prstGeom prst="rect">
            <a:avLst/>
          </a:prstGeom>
        </p:spPr>
      </p:pic>
      <p:pic>
        <p:nvPicPr>
          <p:cNvPr id="26" name="Picture 25" descr="A green and white sign with a globe and a eye&#10;&#10;Description automatically generated">
            <a:extLst>
              <a:ext uri="{FF2B5EF4-FFF2-40B4-BE49-F238E27FC236}">
                <a16:creationId xmlns:a16="http://schemas.microsoft.com/office/drawing/2014/main" id="{74E65282-14AD-5BFA-52CD-338260B66C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82549" y="5515591"/>
            <a:ext cx="1201299" cy="1199999"/>
          </a:xfrm>
          <a:prstGeom prst="rect">
            <a:avLst/>
          </a:prstGeom>
        </p:spPr>
      </p:pic>
      <p:pic>
        <p:nvPicPr>
          <p:cNvPr id="27" name="Picture 26" descr="A yellow rectangular sign with white text&#10;&#10;Description automatically generated">
            <a:extLst>
              <a:ext uri="{FF2B5EF4-FFF2-40B4-BE49-F238E27FC236}">
                <a16:creationId xmlns:a16="http://schemas.microsoft.com/office/drawing/2014/main" id="{74CAD62A-5B0B-51CA-1DE7-A73EAA77E3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15767" y="5515597"/>
            <a:ext cx="1199999" cy="1199999"/>
          </a:xfrm>
          <a:prstGeom prst="rect">
            <a:avLst/>
          </a:prstGeom>
        </p:spPr>
      </p:pic>
      <p:sp>
        <p:nvSpPr>
          <p:cNvPr id="31" name="TextBox 30">
            <a:extLst>
              <a:ext uri="{FF2B5EF4-FFF2-40B4-BE49-F238E27FC236}">
                <a16:creationId xmlns:a16="http://schemas.microsoft.com/office/drawing/2014/main" id="{EF32600F-C517-A4B8-78C5-7562A0150E17}"/>
              </a:ext>
            </a:extLst>
          </p:cNvPr>
          <p:cNvSpPr txBox="1"/>
          <p:nvPr/>
        </p:nvSpPr>
        <p:spPr>
          <a:xfrm>
            <a:off x="277763" y="337838"/>
            <a:ext cx="6096000" cy="461665"/>
          </a:xfrm>
          <a:prstGeom prst="rect">
            <a:avLst/>
          </a:prstGeom>
          <a:noFill/>
        </p:spPr>
        <p:txBody>
          <a:bodyPr wrap="square">
            <a:spAutoFit/>
          </a:bodyPr>
          <a:lstStyle/>
          <a:p>
            <a:r>
              <a:rPr lang="is-IS" sz="2400" b="1" dirty="0">
                <a:latin typeface="Univers" panose="020B0503020202020204" pitchFamily="34" charset="0"/>
              </a:rPr>
              <a:t>Um verkefnið</a:t>
            </a:r>
          </a:p>
        </p:txBody>
      </p:sp>
    </p:spTree>
    <p:extLst>
      <p:ext uri="{BB962C8B-B14F-4D97-AF65-F5344CB8AC3E}">
        <p14:creationId xmlns:p14="http://schemas.microsoft.com/office/powerpoint/2010/main" val="373438834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children standing back to back in blue hoodies&#10;&#10;Description automatically generated">
            <a:extLst>
              <a:ext uri="{FF2B5EF4-FFF2-40B4-BE49-F238E27FC236}">
                <a16:creationId xmlns:a16="http://schemas.microsoft.com/office/drawing/2014/main" id="{03972EF1-5265-04D2-F36F-BF544F000C8C}"/>
              </a:ext>
            </a:extLst>
          </p:cNvPr>
          <p:cNvPicPr>
            <a:picLocks noChangeAspect="1"/>
          </p:cNvPicPr>
          <p:nvPr/>
        </p:nvPicPr>
        <p:blipFill rotWithShape="1">
          <a:blip r:embed="rId3">
            <a:extLst>
              <a:ext uri="{28A0092B-C50C-407E-A947-70E740481C1C}">
                <a14:useLocalDpi xmlns:a14="http://schemas.microsoft.com/office/drawing/2010/main" val="0"/>
              </a:ext>
            </a:extLst>
          </a:blip>
          <a:srcRect l="29366" t="-1601" r="24887" b="893"/>
          <a:stretch/>
        </p:blipFill>
        <p:spPr>
          <a:xfrm>
            <a:off x="7185690" y="-117944"/>
            <a:ext cx="5006539" cy="6962053"/>
          </a:xfrm>
          <a:prstGeom prst="rect">
            <a:avLst/>
          </a:prstGeom>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r>
              <a:rPr lang="en-US" sz="900">
                <a:solidFill>
                  <a:schemeClr val="tx1">
                    <a:alpha val="40000"/>
                  </a:schemeClr>
                </a:solidFill>
              </a:rPr>
              <a:t>© UNICEF/UN0306241</a:t>
            </a:r>
          </a:p>
        </p:txBody>
      </p:sp>
      <p:pic>
        <p:nvPicPr>
          <p:cNvPr id="2" name="Picture 1">
            <a:extLst>
              <a:ext uri="{FF2B5EF4-FFF2-40B4-BE49-F238E27FC236}">
                <a16:creationId xmlns:a16="http://schemas.microsoft.com/office/drawing/2014/main" id="{3EA7306A-BFE6-3B28-68A0-913D38CBE3D9}"/>
              </a:ext>
            </a:extLst>
          </p:cNvPr>
          <p:cNvPicPr>
            <a:picLocks noChangeAspect="1"/>
          </p:cNvPicPr>
          <p:nvPr/>
        </p:nvPicPr>
        <p:blipFill>
          <a:blip r:embed="rId4"/>
          <a:srcRect/>
          <a:stretch/>
        </p:blipFill>
        <p:spPr>
          <a:xfrm>
            <a:off x="10696575" y="0"/>
            <a:ext cx="953806" cy="953806"/>
          </a:xfrm>
          <a:prstGeom prst="rect">
            <a:avLst/>
          </a:prstGeom>
        </p:spPr>
      </p:pic>
      <p:sp>
        <p:nvSpPr>
          <p:cNvPr id="5" name="TextBox 4">
            <a:extLst>
              <a:ext uri="{FF2B5EF4-FFF2-40B4-BE49-F238E27FC236}">
                <a16:creationId xmlns:a16="http://schemas.microsoft.com/office/drawing/2014/main" id="{68289466-86B1-9D15-8445-CDEEFDA057ED}"/>
              </a:ext>
            </a:extLst>
          </p:cNvPr>
          <p:cNvSpPr txBox="1"/>
          <p:nvPr/>
        </p:nvSpPr>
        <p:spPr>
          <a:xfrm>
            <a:off x="635738" y="1474728"/>
            <a:ext cx="5265460" cy="1492716"/>
          </a:xfrm>
          <a:prstGeom prst="rect">
            <a:avLst/>
          </a:prstGeom>
          <a:noFill/>
          <a:ln w="19050">
            <a:noFill/>
          </a:ln>
        </p:spPr>
        <p:txBody>
          <a:bodyPr wrap="square" lIns="91440" tIns="45720" rIns="91440" bIns="45720" rtlCol="0" anchor="t">
            <a:spAutoFit/>
          </a:bodyPr>
          <a:lstStyle/>
          <a:p>
            <a:pPr>
              <a:lnSpc>
                <a:spcPct val="150000"/>
              </a:lnSpc>
            </a:pPr>
            <a:r>
              <a:rPr lang="is-IS" sz="1400" dirty="0">
                <a:latin typeface="Univers"/>
              </a:rPr>
              <a:t>Ef þig langar að rifja upp út á hvað heimsmarkmiðin ganga, hver þau eru og hvernig þau urðu til </a:t>
            </a:r>
          </a:p>
          <a:p>
            <a:pPr>
              <a:lnSpc>
                <a:spcPct val="150000"/>
              </a:lnSpc>
            </a:pPr>
            <a:r>
              <a:rPr lang="is-IS" sz="1400" b="1" dirty="0">
                <a:latin typeface="Univers"/>
                <a:hlinkClick r:id="rId5">
                  <a:extLst>
                    <a:ext uri="{A12FA001-AC4F-418D-AE19-62706E023703}">
                      <ahyp:hlinkClr xmlns:ahyp="http://schemas.microsoft.com/office/drawing/2018/hyperlinkcolor" val="tx"/>
                    </a:ext>
                  </a:extLst>
                </a:hlinkClick>
              </a:rPr>
              <a:t>þá er </a:t>
            </a:r>
            <a:r>
              <a:rPr lang="is-IS" sz="1400" b="1" dirty="0">
                <a:solidFill>
                  <a:schemeClr val="bg1"/>
                </a:solidFill>
                <a:latin typeface="Univers"/>
                <a:hlinkClick r:id="rId5">
                  <a:extLst>
                    <a:ext uri="{A12FA001-AC4F-418D-AE19-62706E023703}">
                      <ahyp:hlinkClr xmlns:ahyp="http://schemas.microsoft.com/office/drawing/2018/hyperlinkcolor" val="tx"/>
                    </a:ext>
                  </a:extLst>
                </a:hlinkClick>
              </a:rPr>
              <a:t>hér</a:t>
            </a:r>
            <a:r>
              <a:rPr lang="is-IS" sz="1400" b="1" dirty="0">
                <a:latin typeface="Univers"/>
                <a:hlinkClick r:id="rId5">
                  <a:extLst>
                    <a:ext uri="{A12FA001-AC4F-418D-AE19-62706E023703}">
                      <ahyp:hlinkClr xmlns:ahyp="http://schemas.microsoft.com/office/drawing/2018/hyperlinkcolor" val="tx"/>
                    </a:ext>
                  </a:extLst>
                </a:hlinkClick>
              </a:rPr>
              <a:t> stutt myndband sem við mælum með að kíkja á. </a:t>
            </a:r>
            <a:endParaRPr lang="is-IS" sz="1400" b="1" dirty="0">
              <a:latin typeface="Univers"/>
            </a:endParaRPr>
          </a:p>
          <a:p>
            <a:endParaRPr lang="is-IS" sz="1400" dirty="0">
              <a:latin typeface="Univers" panose="020B0503020202020204" pitchFamily="34" charset="0"/>
            </a:endParaRPr>
          </a:p>
          <a:p>
            <a:endParaRPr lang="is-IS" sz="1400" dirty="0"/>
          </a:p>
        </p:txBody>
      </p:sp>
      <p:sp>
        <p:nvSpPr>
          <p:cNvPr id="9" name="TextBox 8">
            <a:extLst>
              <a:ext uri="{FF2B5EF4-FFF2-40B4-BE49-F238E27FC236}">
                <a16:creationId xmlns:a16="http://schemas.microsoft.com/office/drawing/2014/main" id="{E3550259-4F22-8849-1BF1-38EF70520107}"/>
              </a:ext>
            </a:extLst>
          </p:cNvPr>
          <p:cNvSpPr txBox="1"/>
          <p:nvPr/>
        </p:nvSpPr>
        <p:spPr>
          <a:xfrm>
            <a:off x="278610" y="736064"/>
            <a:ext cx="5019675" cy="738664"/>
          </a:xfrm>
          <a:prstGeom prst="rect">
            <a:avLst/>
          </a:prstGeom>
          <a:noFill/>
        </p:spPr>
        <p:txBody>
          <a:bodyPr wrap="square" lIns="91440" tIns="45720" rIns="91440" bIns="45720" rtlCol="0" anchor="t">
            <a:spAutoFit/>
          </a:bodyPr>
          <a:lstStyle/>
          <a:p>
            <a:r>
              <a:rPr lang="is-IS" sz="2400" b="1" dirty="0">
                <a:latin typeface="Univers"/>
                <a:ea typeface="+mn-lt"/>
                <a:cs typeface="+mn-lt"/>
              </a:rPr>
              <a:t>Undirbúningur</a:t>
            </a:r>
          </a:p>
          <a:p>
            <a:endParaRPr lang="is-IS" dirty="0"/>
          </a:p>
        </p:txBody>
      </p:sp>
      <p:sp>
        <p:nvSpPr>
          <p:cNvPr id="3" name="TextBox 2">
            <a:extLst>
              <a:ext uri="{FF2B5EF4-FFF2-40B4-BE49-F238E27FC236}">
                <a16:creationId xmlns:a16="http://schemas.microsoft.com/office/drawing/2014/main" id="{1C2E443C-9F8A-03BF-F0CA-A5E531105CE3}"/>
              </a:ext>
            </a:extLst>
          </p:cNvPr>
          <p:cNvSpPr txBox="1"/>
          <p:nvPr/>
        </p:nvSpPr>
        <p:spPr>
          <a:xfrm>
            <a:off x="635738" y="3098616"/>
            <a:ext cx="711037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s-IS" sz="1400" b="1" dirty="0">
                <a:latin typeface="Univers"/>
                <a:cs typeface="Segoe UI"/>
              </a:rPr>
              <a:t>Barnasáttmáli Sameinuðu þjóðanna </a:t>
            </a:r>
            <a:r>
              <a:rPr lang="is-IS" sz="1400" dirty="0">
                <a:latin typeface="Univers"/>
                <a:cs typeface="Segoe UI"/>
              </a:rPr>
              <a:t>var lögfestur á Íslandi árið 2013. </a:t>
            </a:r>
          </a:p>
          <a:p>
            <a:br>
              <a:rPr lang="is-IS" sz="1400" dirty="0">
                <a:latin typeface="Univers"/>
                <a:cs typeface="Segoe UI"/>
              </a:rPr>
            </a:br>
            <a:r>
              <a:rPr lang="is-IS" sz="1400" dirty="0">
                <a:latin typeface="Univers"/>
                <a:cs typeface="Segoe UI"/>
              </a:rPr>
              <a:t>Samkvæmt 42. grein eiga </a:t>
            </a:r>
            <a:br>
              <a:rPr lang="is-IS" sz="1400" dirty="0">
                <a:latin typeface="Univers"/>
                <a:cs typeface="Segoe UI"/>
              </a:rPr>
            </a:br>
            <a:r>
              <a:rPr lang="is-IS" sz="1400" b="1" dirty="0">
                <a:latin typeface="Univers"/>
                <a:cs typeface="Segoe UI"/>
              </a:rPr>
              <a:t>allir að þekkja réttindi barna, bæði börn og fullorðnir. </a:t>
            </a:r>
            <a:br>
              <a:rPr lang="is-IS" sz="1400" b="1" dirty="0">
                <a:latin typeface="Univers"/>
                <a:cs typeface="Segoe UI"/>
              </a:rPr>
            </a:br>
            <a:br>
              <a:rPr lang="is-IS" sz="1400" b="1" dirty="0">
                <a:latin typeface="Univers"/>
                <a:cs typeface="Segoe UI"/>
              </a:rPr>
            </a:br>
            <a:r>
              <a:rPr lang="is-IS" sz="1400" dirty="0">
                <a:latin typeface="Univers"/>
                <a:cs typeface="Segoe UI"/>
              </a:rPr>
              <a:t>Hvaða hlutverki gegnum við fullorðna fólkið og hver eru réttindi barna? </a:t>
            </a:r>
            <a:r>
              <a:rPr lang="en-US" sz="1400" dirty="0">
                <a:latin typeface="Univers"/>
                <a:cs typeface="Segoe UI"/>
              </a:rPr>
              <a:t>​</a:t>
            </a:r>
          </a:p>
        </p:txBody>
      </p:sp>
      <p:sp>
        <p:nvSpPr>
          <p:cNvPr id="10" name="TextBox 9">
            <a:extLst>
              <a:ext uri="{FF2B5EF4-FFF2-40B4-BE49-F238E27FC236}">
                <a16:creationId xmlns:a16="http://schemas.microsoft.com/office/drawing/2014/main" id="{35FCC4E8-988F-63FE-0D1B-035323B5F766}"/>
              </a:ext>
            </a:extLst>
          </p:cNvPr>
          <p:cNvSpPr txBox="1"/>
          <p:nvPr/>
        </p:nvSpPr>
        <p:spPr>
          <a:xfrm>
            <a:off x="635738" y="4963181"/>
            <a:ext cx="5391660" cy="1023998"/>
          </a:xfrm>
          <a:prstGeom prst="rect">
            <a:avLst/>
          </a:prstGeom>
          <a:noFill/>
        </p:spPr>
        <p:txBody>
          <a:bodyPr wrap="square">
            <a:spAutoFit/>
          </a:bodyPr>
          <a:lstStyle/>
          <a:p>
            <a:pPr>
              <a:lnSpc>
                <a:spcPct val="150000"/>
              </a:lnSpc>
            </a:pPr>
            <a:r>
              <a:rPr lang="is-IS" sz="1400" b="1" u="sng" dirty="0">
                <a:solidFill>
                  <a:schemeClr val="bg1"/>
                </a:solidFill>
                <a:latin typeface="Univers"/>
                <a:cs typeface="Segoe UI"/>
                <a:hlinkClick r:id="rId6">
                  <a:extLst>
                    <a:ext uri="{A12FA001-AC4F-418D-AE19-62706E023703}">
                      <ahyp:hlinkClr xmlns:ahyp="http://schemas.microsoft.com/office/drawing/2018/hyperlinkcolor" val="tx"/>
                    </a:ext>
                  </a:extLst>
                </a:hlinkClick>
              </a:rPr>
              <a:t>Hér</a:t>
            </a:r>
            <a:r>
              <a:rPr lang="is-IS" sz="1400" b="1" u="sng" dirty="0">
                <a:latin typeface="Univers"/>
                <a:cs typeface="Segoe UI"/>
                <a:hlinkClick r:id="rId6">
                  <a:extLst>
                    <a:ext uri="{A12FA001-AC4F-418D-AE19-62706E023703}">
                      <ahyp:hlinkClr xmlns:ahyp="http://schemas.microsoft.com/office/drawing/2018/hyperlinkcolor" val="tx"/>
                    </a:ext>
                  </a:extLst>
                </a:hlinkClick>
              </a:rPr>
              <a:t> má finna stutt myndband um barnasáttmálann, tilurð hans, hlutverk okkar ábyrgðaraðilana og hvers vegna börn eiga sín sérstöku mannréttindi óháð fullorðnum. </a:t>
            </a:r>
            <a:r>
              <a:rPr lang="is-IS" sz="1400" b="1" dirty="0">
                <a:latin typeface="Univers"/>
                <a:cs typeface="Segoe UI"/>
              </a:rPr>
              <a:t>​</a:t>
            </a:r>
          </a:p>
        </p:txBody>
      </p:sp>
      <p:pic>
        <p:nvPicPr>
          <p:cNvPr id="12" name="Picture 11" descr="A blue text on a white background&#10;&#10;Description automatically generated">
            <a:extLst>
              <a:ext uri="{FF2B5EF4-FFF2-40B4-BE49-F238E27FC236}">
                <a16:creationId xmlns:a16="http://schemas.microsoft.com/office/drawing/2014/main" id="{48236B30-1298-737B-1DB0-FC1DCAB759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9732" y="-1219"/>
            <a:ext cx="1124663" cy="1124663"/>
          </a:xfrm>
          <a:prstGeom prst="rect">
            <a:avLst/>
          </a:prstGeom>
        </p:spPr>
      </p:pic>
    </p:spTree>
    <p:extLst>
      <p:ext uri="{BB962C8B-B14F-4D97-AF65-F5344CB8AC3E}">
        <p14:creationId xmlns:p14="http://schemas.microsoft.com/office/powerpoint/2010/main" val="4036197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young child writing on a chalkboard&#10;&#10;Description automatically generated">
            <a:extLst>
              <a:ext uri="{FF2B5EF4-FFF2-40B4-BE49-F238E27FC236}">
                <a16:creationId xmlns:a16="http://schemas.microsoft.com/office/drawing/2014/main" id="{14DD750A-3718-9201-241D-D076FAE98C00}"/>
              </a:ext>
            </a:extLst>
          </p:cNvPr>
          <p:cNvPicPr>
            <a:picLocks noChangeAspect="1"/>
          </p:cNvPicPr>
          <p:nvPr/>
        </p:nvPicPr>
        <p:blipFill rotWithShape="1">
          <a:blip r:embed="rId3">
            <a:extLst>
              <a:ext uri="{28A0092B-C50C-407E-A947-70E740481C1C}">
                <a14:useLocalDpi xmlns:a14="http://schemas.microsoft.com/office/drawing/2010/main" val="0"/>
              </a:ext>
            </a:extLst>
          </a:blip>
          <a:srcRect l="16142" t="11071" r="41774"/>
          <a:stretch/>
        </p:blipFill>
        <p:spPr>
          <a:xfrm>
            <a:off x="7237830" y="1"/>
            <a:ext cx="4964039" cy="6858000"/>
          </a:xfrm>
          <a:prstGeom prst="rect">
            <a:avLst/>
          </a:prstGeom>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r>
              <a:rPr lang="en-US" sz="900">
                <a:solidFill>
                  <a:schemeClr val="tx1">
                    <a:alpha val="40000"/>
                  </a:schemeClr>
                </a:solidFill>
              </a:rPr>
              <a:t>© UNICEF/UN0306241</a:t>
            </a:r>
          </a:p>
        </p:txBody>
      </p:sp>
      <p:pic>
        <p:nvPicPr>
          <p:cNvPr id="2" name="Picture 1">
            <a:extLst>
              <a:ext uri="{FF2B5EF4-FFF2-40B4-BE49-F238E27FC236}">
                <a16:creationId xmlns:a16="http://schemas.microsoft.com/office/drawing/2014/main" id="{3EA7306A-BFE6-3B28-68A0-913D38CBE3D9}"/>
              </a:ext>
            </a:extLst>
          </p:cNvPr>
          <p:cNvPicPr>
            <a:picLocks noChangeAspect="1"/>
          </p:cNvPicPr>
          <p:nvPr/>
        </p:nvPicPr>
        <p:blipFill>
          <a:blip r:embed="rId4"/>
          <a:srcRect/>
          <a:stretch/>
        </p:blipFill>
        <p:spPr>
          <a:xfrm>
            <a:off x="10696575" y="0"/>
            <a:ext cx="953806" cy="953806"/>
          </a:xfrm>
          <a:prstGeom prst="rect">
            <a:avLst/>
          </a:prstGeom>
        </p:spPr>
      </p:pic>
      <p:sp>
        <p:nvSpPr>
          <p:cNvPr id="11" name="TextBox 10">
            <a:extLst>
              <a:ext uri="{FF2B5EF4-FFF2-40B4-BE49-F238E27FC236}">
                <a16:creationId xmlns:a16="http://schemas.microsoft.com/office/drawing/2014/main" id="{9618C096-F5EF-0FA5-B8D9-4CCB7DB3A95C}"/>
              </a:ext>
            </a:extLst>
          </p:cNvPr>
          <p:cNvSpPr txBox="1"/>
          <p:nvPr/>
        </p:nvSpPr>
        <p:spPr>
          <a:xfrm>
            <a:off x="745336" y="1490758"/>
            <a:ext cx="6063482" cy="584775"/>
          </a:xfrm>
          <a:prstGeom prst="rect">
            <a:avLst/>
          </a:prstGeom>
          <a:noFill/>
          <a:ln w="19050">
            <a:noFill/>
          </a:ln>
        </p:spPr>
        <p:txBody>
          <a:bodyPr wrap="square" lIns="91440" tIns="45720" rIns="91440" bIns="45720" rtlCol="0" anchor="t">
            <a:spAutoFit/>
          </a:bodyPr>
          <a:lstStyle/>
          <a:p>
            <a:r>
              <a:rPr lang="is-IS" dirty="0">
                <a:latin typeface="Univers" panose="020B0503020202020204" pitchFamily="34" charset="0"/>
              </a:rPr>
              <a:t>Kynning á heimsmarkmiðum og Barnasáttmálanum.</a:t>
            </a:r>
          </a:p>
          <a:p>
            <a:r>
              <a:rPr lang="is-IS" sz="1400" dirty="0">
                <a:latin typeface="Univers"/>
              </a:rPr>
              <a:t>Glærur 8-13</a:t>
            </a:r>
            <a:endParaRPr lang="is-IS" sz="1400" dirty="0">
              <a:latin typeface="Univers" panose="020B0503020202020204" pitchFamily="34" charset="0"/>
            </a:endParaRPr>
          </a:p>
        </p:txBody>
      </p:sp>
      <p:pic>
        <p:nvPicPr>
          <p:cNvPr id="7" name="Picture 6" descr="A blue text on a white background&#10;&#10;Description automatically generated">
            <a:extLst>
              <a:ext uri="{FF2B5EF4-FFF2-40B4-BE49-F238E27FC236}">
                <a16:creationId xmlns:a16="http://schemas.microsoft.com/office/drawing/2014/main" id="{AB9CCD69-EA7E-57D7-C1B2-C8456EDCC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9220" y="-1219"/>
            <a:ext cx="1124663" cy="1124663"/>
          </a:xfrm>
          <a:prstGeom prst="rect">
            <a:avLst/>
          </a:prstGeom>
        </p:spPr>
      </p:pic>
      <p:sp>
        <p:nvSpPr>
          <p:cNvPr id="14" name="TextBox 13">
            <a:extLst>
              <a:ext uri="{FF2B5EF4-FFF2-40B4-BE49-F238E27FC236}">
                <a16:creationId xmlns:a16="http://schemas.microsoft.com/office/drawing/2014/main" id="{BDFC97D7-B245-52CB-8AD8-3CAACC1F3F16}"/>
              </a:ext>
            </a:extLst>
          </p:cNvPr>
          <p:cNvSpPr txBox="1"/>
          <p:nvPr/>
        </p:nvSpPr>
        <p:spPr>
          <a:xfrm>
            <a:off x="292150" y="752094"/>
            <a:ext cx="5059680" cy="738664"/>
          </a:xfrm>
          <a:prstGeom prst="rect">
            <a:avLst/>
          </a:prstGeom>
          <a:noFill/>
        </p:spPr>
        <p:txBody>
          <a:bodyPr wrap="square" lIns="91440" tIns="45720" rIns="91440" bIns="45720" rtlCol="0" anchor="t">
            <a:spAutoFit/>
          </a:bodyPr>
          <a:lstStyle/>
          <a:p>
            <a:r>
              <a:rPr lang="is-IS" sz="2400" b="1" dirty="0">
                <a:latin typeface="Univers" panose="020B0503020202020204" pitchFamily="34" charset="0"/>
              </a:rPr>
              <a:t>Leiðbeiningar</a:t>
            </a:r>
          </a:p>
          <a:p>
            <a:endParaRPr lang="is-IS" dirty="0">
              <a:latin typeface="Univers" panose="020B0503020202020204" pitchFamily="34" charset="0"/>
            </a:endParaRPr>
          </a:p>
        </p:txBody>
      </p:sp>
      <p:sp>
        <p:nvSpPr>
          <p:cNvPr id="16" name="TextBox 15">
            <a:extLst>
              <a:ext uri="{FF2B5EF4-FFF2-40B4-BE49-F238E27FC236}">
                <a16:creationId xmlns:a16="http://schemas.microsoft.com/office/drawing/2014/main" id="{E7659C39-F4F6-9595-7826-EF78F238168B}"/>
              </a:ext>
            </a:extLst>
          </p:cNvPr>
          <p:cNvSpPr txBox="1"/>
          <p:nvPr/>
        </p:nvSpPr>
        <p:spPr>
          <a:xfrm>
            <a:off x="745336" y="2248340"/>
            <a:ext cx="6360346" cy="1169551"/>
          </a:xfrm>
          <a:prstGeom prst="rect">
            <a:avLst/>
          </a:prstGeom>
          <a:noFill/>
        </p:spPr>
        <p:txBody>
          <a:bodyPr wrap="square" lIns="91440" tIns="45720" rIns="91440" bIns="45720" anchor="t">
            <a:spAutoFit/>
          </a:bodyPr>
          <a:lstStyle/>
          <a:p>
            <a:r>
              <a:rPr lang="is-IS" dirty="0">
                <a:latin typeface="Univers" panose="020B0503020202020204" pitchFamily="34" charset="0"/>
              </a:rPr>
              <a:t>Lagið </a:t>
            </a:r>
            <a:r>
              <a:rPr lang="is-IS" i="1" dirty="0">
                <a:latin typeface="Univers" panose="020B0503020202020204" pitchFamily="34" charset="0"/>
              </a:rPr>
              <a:t>Hvernig væri það?</a:t>
            </a:r>
            <a:r>
              <a:rPr lang="is-IS" dirty="0">
                <a:latin typeface="Univers" panose="020B0503020202020204" pitchFamily="34" charset="0"/>
              </a:rPr>
              <a:t> með Daða Frey </a:t>
            </a:r>
          </a:p>
          <a:p>
            <a:r>
              <a:rPr lang="is-IS" sz="1400" dirty="0">
                <a:latin typeface="Univers" panose="020B0503020202020204" pitchFamily="34" charset="0"/>
              </a:rPr>
              <a:t>Texti á glæru 11 sem hægt er að prenta út eða varpa upp. </a:t>
            </a:r>
          </a:p>
          <a:p>
            <a:r>
              <a:rPr lang="is-IS" sz="1400" dirty="0">
                <a:latin typeface="Univers"/>
              </a:rPr>
              <a:t>Myndband á glæru 15</a:t>
            </a:r>
            <a:endParaRPr lang="is-IS" sz="1400" dirty="0">
              <a:latin typeface="Univers" panose="020B0503020202020204" pitchFamily="34" charset="0"/>
            </a:endParaRPr>
          </a:p>
          <a:p>
            <a:endParaRPr lang="is-IS" sz="2400" dirty="0">
              <a:latin typeface="Univers" panose="020B0503020202020204" pitchFamily="34" charset="0"/>
              <a:cs typeface="Arial" panose="020B0604020202020204"/>
            </a:endParaRPr>
          </a:p>
        </p:txBody>
      </p:sp>
      <p:sp>
        <p:nvSpPr>
          <p:cNvPr id="18" name="TextBox 17">
            <a:extLst>
              <a:ext uri="{FF2B5EF4-FFF2-40B4-BE49-F238E27FC236}">
                <a16:creationId xmlns:a16="http://schemas.microsoft.com/office/drawing/2014/main" id="{0DDAC037-2E70-01D9-A808-C2E0234B7055}"/>
              </a:ext>
            </a:extLst>
          </p:cNvPr>
          <p:cNvSpPr txBox="1"/>
          <p:nvPr/>
        </p:nvSpPr>
        <p:spPr>
          <a:xfrm>
            <a:off x="776718" y="4042895"/>
            <a:ext cx="6096000" cy="1169551"/>
          </a:xfrm>
          <a:prstGeom prst="rect">
            <a:avLst/>
          </a:prstGeom>
          <a:noFill/>
        </p:spPr>
        <p:txBody>
          <a:bodyPr wrap="square" lIns="91440" tIns="45720" rIns="91440" bIns="45720" anchor="t">
            <a:spAutoFit/>
          </a:bodyPr>
          <a:lstStyle/>
          <a:p>
            <a:r>
              <a:rPr lang="is-IS" sz="1800" dirty="0">
                <a:latin typeface="Univers" panose="020B0503020202020204" pitchFamily="34" charset="0"/>
              </a:rPr>
              <a:t>Textinn við lagið </a:t>
            </a:r>
            <a:r>
              <a:rPr lang="is-IS" sz="1800" i="1" dirty="0">
                <a:latin typeface="Univers" panose="020B0503020202020204" pitchFamily="34" charset="0"/>
              </a:rPr>
              <a:t>Hvernig væri það? </a:t>
            </a:r>
          </a:p>
          <a:p>
            <a:r>
              <a:rPr lang="is-IS" sz="1400" dirty="0">
                <a:latin typeface="Univers"/>
              </a:rPr>
              <a:t>með tengingum við greinar Barnasáttmálans og heimsmarkmiðin á glæru 17</a:t>
            </a:r>
            <a:endParaRPr lang="is-IS" sz="1400" dirty="0">
              <a:latin typeface="Univers" panose="020B0503020202020204" pitchFamily="34" charset="0"/>
            </a:endParaRPr>
          </a:p>
          <a:p>
            <a:endParaRPr lang="is-IS" sz="2400" dirty="0">
              <a:latin typeface="Univers" panose="020B0503020202020204" pitchFamily="34" charset="0"/>
            </a:endParaRPr>
          </a:p>
        </p:txBody>
      </p:sp>
      <p:sp>
        <p:nvSpPr>
          <p:cNvPr id="20" name="TextBox 19">
            <a:extLst>
              <a:ext uri="{FF2B5EF4-FFF2-40B4-BE49-F238E27FC236}">
                <a16:creationId xmlns:a16="http://schemas.microsoft.com/office/drawing/2014/main" id="{CBDABEAB-3F74-B8BA-94CF-F70979C40290}"/>
              </a:ext>
            </a:extLst>
          </p:cNvPr>
          <p:cNvSpPr txBox="1"/>
          <p:nvPr/>
        </p:nvSpPr>
        <p:spPr>
          <a:xfrm>
            <a:off x="729077" y="3226983"/>
            <a:ext cx="6096000" cy="584775"/>
          </a:xfrm>
          <a:prstGeom prst="rect">
            <a:avLst/>
          </a:prstGeom>
          <a:noFill/>
        </p:spPr>
        <p:txBody>
          <a:bodyPr wrap="square" lIns="91440" tIns="45720" rIns="91440" bIns="45720" anchor="t">
            <a:spAutoFit/>
          </a:bodyPr>
          <a:lstStyle/>
          <a:p>
            <a:r>
              <a:rPr lang="is-IS" sz="1800" dirty="0">
                <a:latin typeface="Univers" panose="020B0503020202020204" pitchFamily="34" charset="0"/>
              </a:rPr>
              <a:t>Setjumst í hring og ræðum málin. </a:t>
            </a:r>
          </a:p>
          <a:p>
            <a:r>
              <a:rPr lang="is-IS" sz="1400" dirty="0">
                <a:latin typeface="Univers"/>
              </a:rPr>
              <a:t>Umræðupunktar á glæru 16 </a:t>
            </a:r>
            <a:endParaRPr lang="is-IS" sz="1400" dirty="0">
              <a:latin typeface="Univers" panose="020B0503020202020204" pitchFamily="34" charset="0"/>
            </a:endParaRPr>
          </a:p>
        </p:txBody>
      </p:sp>
      <p:sp>
        <p:nvSpPr>
          <p:cNvPr id="22" name="TextBox 21">
            <a:extLst>
              <a:ext uri="{FF2B5EF4-FFF2-40B4-BE49-F238E27FC236}">
                <a16:creationId xmlns:a16="http://schemas.microsoft.com/office/drawing/2014/main" id="{9D9A90FE-16DF-6388-ECF6-79E6F21653C2}"/>
              </a:ext>
            </a:extLst>
          </p:cNvPr>
          <p:cNvSpPr txBox="1"/>
          <p:nvPr/>
        </p:nvSpPr>
        <p:spPr>
          <a:xfrm>
            <a:off x="776718" y="5153250"/>
            <a:ext cx="5086318" cy="1292662"/>
          </a:xfrm>
          <a:custGeom>
            <a:avLst/>
            <a:gdLst>
              <a:gd name="connsiteX0" fmla="*/ 0 w 5086318"/>
              <a:gd name="connsiteY0" fmla="*/ 0 h 1292662"/>
              <a:gd name="connsiteX1" fmla="*/ 514283 w 5086318"/>
              <a:gd name="connsiteY1" fmla="*/ 0 h 1292662"/>
              <a:gd name="connsiteX2" fmla="*/ 926840 w 5086318"/>
              <a:gd name="connsiteY2" fmla="*/ 0 h 1292662"/>
              <a:gd name="connsiteX3" fmla="*/ 1593713 w 5086318"/>
              <a:gd name="connsiteY3" fmla="*/ 0 h 1292662"/>
              <a:gd name="connsiteX4" fmla="*/ 2107996 w 5086318"/>
              <a:gd name="connsiteY4" fmla="*/ 0 h 1292662"/>
              <a:gd name="connsiteX5" fmla="*/ 2622280 w 5086318"/>
              <a:gd name="connsiteY5" fmla="*/ 0 h 1292662"/>
              <a:gd name="connsiteX6" fmla="*/ 3289152 w 5086318"/>
              <a:gd name="connsiteY6" fmla="*/ 0 h 1292662"/>
              <a:gd name="connsiteX7" fmla="*/ 3752572 w 5086318"/>
              <a:gd name="connsiteY7" fmla="*/ 0 h 1292662"/>
              <a:gd name="connsiteX8" fmla="*/ 4419445 w 5086318"/>
              <a:gd name="connsiteY8" fmla="*/ 0 h 1292662"/>
              <a:gd name="connsiteX9" fmla="*/ 5086318 w 5086318"/>
              <a:gd name="connsiteY9" fmla="*/ 0 h 1292662"/>
              <a:gd name="connsiteX10" fmla="*/ 5086318 w 5086318"/>
              <a:gd name="connsiteY10" fmla="*/ 430887 h 1292662"/>
              <a:gd name="connsiteX11" fmla="*/ 5086318 w 5086318"/>
              <a:gd name="connsiteY11" fmla="*/ 861775 h 1292662"/>
              <a:gd name="connsiteX12" fmla="*/ 5086318 w 5086318"/>
              <a:gd name="connsiteY12" fmla="*/ 1292662 h 1292662"/>
              <a:gd name="connsiteX13" fmla="*/ 4673761 w 5086318"/>
              <a:gd name="connsiteY13" fmla="*/ 1292662 h 1292662"/>
              <a:gd name="connsiteX14" fmla="*/ 4006888 w 5086318"/>
              <a:gd name="connsiteY14" fmla="*/ 1292662 h 1292662"/>
              <a:gd name="connsiteX15" fmla="*/ 3543468 w 5086318"/>
              <a:gd name="connsiteY15" fmla="*/ 1292662 h 1292662"/>
              <a:gd name="connsiteX16" fmla="*/ 2978322 w 5086318"/>
              <a:gd name="connsiteY16" fmla="*/ 1292662 h 1292662"/>
              <a:gd name="connsiteX17" fmla="*/ 2311449 w 5086318"/>
              <a:gd name="connsiteY17" fmla="*/ 1292662 h 1292662"/>
              <a:gd name="connsiteX18" fmla="*/ 1746303 w 5086318"/>
              <a:gd name="connsiteY18" fmla="*/ 1292662 h 1292662"/>
              <a:gd name="connsiteX19" fmla="*/ 1333746 w 5086318"/>
              <a:gd name="connsiteY19" fmla="*/ 1292662 h 1292662"/>
              <a:gd name="connsiteX20" fmla="*/ 870326 w 5086318"/>
              <a:gd name="connsiteY20" fmla="*/ 1292662 h 1292662"/>
              <a:gd name="connsiteX21" fmla="*/ 0 w 5086318"/>
              <a:gd name="connsiteY21" fmla="*/ 1292662 h 1292662"/>
              <a:gd name="connsiteX22" fmla="*/ 0 w 5086318"/>
              <a:gd name="connsiteY22" fmla="*/ 861775 h 1292662"/>
              <a:gd name="connsiteX23" fmla="*/ 0 w 5086318"/>
              <a:gd name="connsiteY23" fmla="*/ 430887 h 1292662"/>
              <a:gd name="connsiteX24" fmla="*/ 0 w 5086318"/>
              <a:gd name="connsiteY24"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86318" h="1292662" extrusionOk="0">
                <a:moveTo>
                  <a:pt x="0" y="0"/>
                </a:moveTo>
                <a:cubicBezTo>
                  <a:pt x="141428" y="-44150"/>
                  <a:pt x="298348" y="28154"/>
                  <a:pt x="514283" y="0"/>
                </a:cubicBezTo>
                <a:cubicBezTo>
                  <a:pt x="730218" y="-28154"/>
                  <a:pt x="817270" y="13541"/>
                  <a:pt x="926840" y="0"/>
                </a:cubicBezTo>
                <a:cubicBezTo>
                  <a:pt x="1036410" y="-13541"/>
                  <a:pt x="1294429" y="70028"/>
                  <a:pt x="1593713" y="0"/>
                </a:cubicBezTo>
                <a:cubicBezTo>
                  <a:pt x="1892997" y="-70028"/>
                  <a:pt x="1903556" y="13298"/>
                  <a:pt x="2107996" y="0"/>
                </a:cubicBezTo>
                <a:cubicBezTo>
                  <a:pt x="2312436" y="-13298"/>
                  <a:pt x="2368014" y="29256"/>
                  <a:pt x="2622280" y="0"/>
                </a:cubicBezTo>
                <a:cubicBezTo>
                  <a:pt x="2876546" y="-29256"/>
                  <a:pt x="2959837" y="13786"/>
                  <a:pt x="3289152" y="0"/>
                </a:cubicBezTo>
                <a:cubicBezTo>
                  <a:pt x="3618467" y="-13786"/>
                  <a:pt x="3545586" y="16371"/>
                  <a:pt x="3752572" y="0"/>
                </a:cubicBezTo>
                <a:cubicBezTo>
                  <a:pt x="3959558" y="-16371"/>
                  <a:pt x="4170473" y="66718"/>
                  <a:pt x="4419445" y="0"/>
                </a:cubicBezTo>
                <a:cubicBezTo>
                  <a:pt x="4668417" y="-66718"/>
                  <a:pt x="4884859" y="23482"/>
                  <a:pt x="5086318" y="0"/>
                </a:cubicBezTo>
                <a:cubicBezTo>
                  <a:pt x="5093424" y="136141"/>
                  <a:pt x="5080803" y="326793"/>
                  <a:pt x="5086318" y="430887"/>
                </a:cubicBezTo>
                <a:cubicBezTo>
                  <a:pt x="5091833" y="534981"/>
                  <a:pt x="5060315" y="704116"/>
                  <a:pt x="5086318" y="861775"/>
                </a:cubicBezTo>
                <a:cubicBezTo>
                  <a:pt x="5112321" y="1019434"/>
                  <a:pt x="5050412" y="1186897"/>
                  <a:pt x="5086318" y="1292662"/>
                </a:cubicBezTo>
                <a:cubicBezTo>
                  <a:pt x="4881104" y="1304010"/>
                  <a:pt x="4822961" y="1257737"/>
                  <a:pt x="4673761" y="1292662"/>
                </a:cubicBezTo>
                <a:cubicBezTo>
                  <a:pt x="4524561" y="1327587"/>
                  <a:pt x="4265236" y="1287927"/>
                  <a:pt x="4006888" y="1292662"/>
                </a:cubicBezTo>
                <a:cubicBezTo>
                  <a:pt x="3748540" y="1297397"/>
                  <a:pt x="3695366" y="1252257"/>
                  <a:pt x="3543468" y="1292662"/>
                </a:cubicBezTo>
                <a:cubicBezTo>
                  <a:pt x="3391570" y="1333067"/>
                  <a:pt x="3153705" y="1269303"/>
                  <a:pt x="2978322" y="1292662"/>
                </a:cubicBezTo>
                <a:cubicBezTo>
                  <a:pt x="2802939" y="1316021"/>
                  <a:pt x="2448135" y="1266727"/>
                  <a:pt x="2311449" y="1292662"/>
                </a:cubicBezTo>
                <a:cubicBezTo>
                  <a:pt x="2174763" y="1318597"/>
                  <a:pt x="1972754" y="1235711"/>
                  <a:pt x="1746303" y="1292662"/>
                </a:cubicBezTo>
                <a:cubicBezTo>
                  <a:pt x="1519852" y="1349613"/>
                  <a:pt x="1440004" y="1275150"/>
                  <a:pt x="1333746" y="1292662"/>
                </a:cubicBezTo>
                <a:cubicBezTo>
                  <a:pt x="1227488" y="1310174"/>
                  <a:pt x="1038965" y="1282779"/>
                  <a:pt x="870326" y="1292662"/>
                </a:cubicBezTo>
                <a:cubicBezTo>
                  <a:pt x="701687" y="1302545"/>
                  <a:pt x="288888" y="1269538"/>
                  <a:pt x="0" y="1292662"/>
                </a:cubicBezTo>
                <a:cubicBezTo>
                  <a:pt x="-3969" y="1152269"/>
                  <a:pt x="2536" y="972935"/>
                  <a:pt x="0" y="861775"/>
                </a:cubicBezTo>
                <a:cubicBezTo>
                  <a:pt x="-2536" y="750615"/>
                  <a:pt x="26338" y="627425"/>
                  <a:pt x="0" y="430887"/>
                </a:cubicBezTo>
                <a:cubicBezTo>
                  <a:pt x="-26338" y="234349"/>
                  <a:pt x="7869" y="152824"/>
                  <a:pt x="0" y="0"/>
                </a:cubicBezTo>
                <a:close/>
              </a:path>
            </a:pathLst>
          </a:custGeom>
          <a:noFill/>
          <a:ln w="254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endParaRPr lang="is-IS" b="1" dirty="0">
              <a:solidFill>
                <a:srgbClr val="002060"/>
              </a:solidFill>
              <a:latin typeface="Univers" panose="020B0503020202020204" pitchFamily="34" charset="0"/>
            </a:endParaRPr>
          </a:p>
          <a:p>
            <a:r>
              <a:rPr lang="is-IS" b="1" dirty="0">
                <a:solidFill>
                  <a:srgbClr val="002060"/>
                </a:solidFill>
                <a:latin typeface="Univers" panose="020B0503020202020204" pitchFamily="34" charset="0"/>
              </a:rPr>
              <a:t>Verkefni. </a:t>
            </a:r>
          </a:p>
          <a:p>
            <a:r>
              <a:rPr lang="is-IS" sz="1400" b="1" dirty="0">
                <a:latin typeface="Univers" panose="020B0503020202020204" pitchFamily="34" charset="0"/>
              </a:rPr>
              <a:t>  Loftslagsbreytingar, hvað við getum gert, tengjum við </a:t>
            </a:r>
          </a:p>
          <a:p>
            <a:r>
              <a:rPr lang="is-IS" sz="1400" b="1" dirty="0">
                <a:latin typeface="Univers" panose="020B0503020202020204" pitchFamily="34" charset="0"/>
              </a:rPr>
              <a:t>  heimsmarkmið 12 og 13 og greinar Barnsáttmálans.</a:t>
            </a:r>
          </a:p>
          <a:p>
            <a:endParaRPr lang="is-IS" sz="1400" b="1" dirty="0">
              <a:latin typeface="Univers" panose="020B0503020202020204" pitchFamily="34" charset="0"/>
            </a:endParaRPr>
          </a:p>
        </p:txBody>
      </p:sp>
    </p:spTree>
    <p:extLst>
      <p:ext uri="{BB962C8B-B14F-4D97-AF65-F5344CB8AC3E}">
        <p14:creationId xmlns:p14="http://schemas.microsoft.com/office/powerpoint/2010/main" val="40151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30C7F-643E-ACC4-BA99-14AD8FC524F9}"/>
              </a:ext>
            </a:extLst>
          </p:cNvPr>
          <p:cNvSpPr txBox="1"/>
          <p:nvPr/>
        </p:nvSpPr>
        <p:spPr>
          <a:xfrm>
            <a:off x="299851" y="728098"/>
            <a:ext cx="11585090" cy="5170646"/>
          </a:xfrm>
          <a:prstGeom prst="rect">
            <a:avLst/>
          </a:prstGeom>
          <a:noFill/>
        </p:spPr>
        <p:txBody>
          <a:bodyPr wrap="square" rtlCol="0">
            <a:spAutoFit/>
          </a:bodyPr>
          <a:lstStyle/>
          <a:p>
            <a:r>
              <a:rPr lang="is-IS" sz="2400" b="1" dirty="0">
                <a:solidFill>
                  <a:srgbClr val="00B0F0"/>
                </a:solidFill>
                <a:latin typeface="Univers" panose="020B0503020202020204" pitchFamily="34" charset="0"/>
              </a:rPr>
              <a:t>Kynning á heimsmarkmiðunum – verkefni og umræður</a:t>
            </a:r>
          </a:p>
          <a:p>
            <a:endParaRPr lang="is-IS" dirty="0">
              <a:latin typeface="Univers" panose="020B0503020202020204" pitchFamily="34" charset="0"/>
            </a:endParaRPr>
          </a:p>
          <a:p>
            <a:r>
              <a:rPr lang="is-IS" dirty="0">
                <a:latin typeface="Univers" panose="020B0503020202020204" pitchFamily="34" charset="0"/>
              </a:rPr>
              <a:t>Dreifið steinum/blaðasneplum/karamellum/límmiðum um kennslustofuna ójafnt á milli barnanna. </a:t>
            </a:r>
          </a:p>
          <a:p>
            <a:r>
              <a:rPr lang="is-IS" dirty="0">
                <a:latin typeface="Univers" panose="020B0503020202020204" pitchFamily="34" charset="0"/>
              </a:rPr>
              <a:t>Sumir ættu að hafa </a:t>
            </a:r>
            <a:r>
              <a:rPr lang="is-IS" b="1" dirty="0">
                <a:latin typeface="Univers" panose="020B0503020202020204" pitchFamily="34" charset="0"/>
              </a:rPr>
              <a:t>mikið</a:t>
            </a:r>
            <a:r>
              <a:rPr lang="is-IS" dirty="0">
                <a:latin typeface="Univers" panose="020B0503020202020204" pitchFamily="34" charset="0"/>
              </a:rPr>
              <a:t>, aðrir </a:t>
            </a:r>
            <a:r>
              <a:rPr lang="is-IS" b="1" dirty="0">
                <a:latin typeface="Univers" panose="020B0503020202020204" pitchFamily="34" charset="0"/>
              </a:rPr>
              <a:t>minna</a:t>
            </a:r>
            <a:r>
              <a:rPr lang="is-IS" dirty="0">
                <a:latin typeface="Univers" panose="020B0503020202020204" pitchFamily="34" charset="0"/>
              </a:rPr>
              <a:t> og sum börn </a:t>
            </a:r>
            <a:r>
              <a:rPr lang="is-IS" b="1" dirty="0">
                <a:latin typeface="Univers" panose="020B0503020202020204" pitchFamily="34" charset="0"/>
              </a:rPr>
              <a:t>ekkert.</a:t>
            </a:r>
          </a:p>
          <a:p>
            <a:r>
              <a:rPr lang="is-IS" dirty="0">
                <a:latin typeface="Univers" panose="020B0503020202020204" pitchFamily="34" charset="0"/>
              </a:rPr>
              <a:t>Haldið eftir meirihluta fyrir ykkur sjálf. </a:t>
            </a:r>
          </a:p>
          <a:p>
            <a:r>
              <a:rPr lang="is-IS" b="1" dirty="0">
                <a:latin typeface="Univers" panose="020B0503020202020204" pitchFamily="34" charset="0"/>
              </a:rPr>
              <a:t>Spyrjið börnin: „Er þetta sanngjarnt?“ Hvetjið til umræðna.</a:t>
            </a:r>
          </a:p>
          <a:p>
            <a:endParaRPr lang="is-IS" dirty="0">
              <a:latin typeface="Univers" panose="020B0503020202020204" pitchFamily="34" charset="0"/>
            </a:endParaRPr>
          </a:p>
          <a:p>
            <a:r>
              <a:rPr lang="is-IS" dirty="0">
                <a:latin typeface="Univers" panose="020B0503020202020204" pitchFamily="34" charset="0"/>
              </a:rPr>
              <a:t>Biðjið börnin að lýsa því hvernig þeim líður með þann fjölda af hlutum sem þau fengu. </a:t>
            </a:r>
          </a:p>
          <a:p>
            <a:r>
              <a:rPr lang="is-IS" dirty="0">
                <a:latin typeface="Univers" panose="020B0503020202020204" pitchFamily="34" charset="0"/>
              </a:rPr>
              <a:t>Útskýrið fyrir þeim að </a:t>
            </a:r>
            <a:r>
              <a:rPr lang="is-IS" b="1" dirty="0">
                <a:latin typeface="Univers" panose="020B0503020202020204" pitchFamily="34" charset="0"/>
              </a:rPr>
              <a:t>þið séuð með mest af því að þið eruð elst í kennslustofunni </a:t>
            </a:r>
            <a:r>
              <a:rPr lang="is-IS" dirty="0">
                <a:latin typeface="Univers" panose="020B0503020202020204" pitchFamily="34" charset="0"/>
              </a:rPr>
              <a:t>(veljið aðra handahófskennda útskýringu ef aldur á ekki við). </a:t>
            </a:r>
          </a:p>
          <a:p>
            <a:r>
              <a:rPr lang="is-IS" dirty="0">
                <a:latin typeface="Univers" panose="020B0503020202020204" pitchFamily="34" charset="0"/>
              </a:rPr>
              <a:t>Spyrjið þau hvort þeim finnist </a:t>
            </a:r>
            <a:r>
              <a:rPr lang="is-IS" b="1" dirty="0">
                <a:latin typeface="Univers" panose="020B0503020202020204" pitchFamily="34" charset="0"/>
              </a:rPr>
              <a:t>sanngjarnt</a:t>
            </a:r>
            <a:r>
              <a:rPr lang="is-IS" dirty="0">
                <a:latin typeface="Univers" panose="020B0503020202020204" pitchFamily="34" charset="0"/>
              </a:rPr>
              <a:t> að dreifa hlutunum á þessum forsendum. </a:t>
            </a:r>
          </a:p>
          <a:p>
            <a:br>
              <a:rPr lang="is-IS" b="1" dirty="0">
                <a:latin typeface="Univers" panose="020B0503020202020204" pitchFamily="34" charset="0"/>
              </a:rPr>
            </a:br>
            <a:r>
              <a:rPr lang="is-IS" b="1" dirty="0">
                <a:latin typeface="Univers" panose="020B0503020202020204" pitchFamily="34" charset="0"/>
              </a:rPr>
              <a:t>Á hvaða hátt væri sanngjarnast að dreifa hlutunum?</a:t>
            </a:r>
          </a:p>
          <a:p>
            <a:endParaRPr lang="is-IS" dirty="0">
              <a:latin typeface="Univers" panose="020B0503020202020204" pitchFamily="34" charset="0"/>
            </a:endParaRPr>
          </a:p>
          <a:p>
            <a:r>
              <a:rPr lang="is-IS" dirty="0">
                <a:latin typeface="Univers" panose="020B0503020202020204" pitchFamily="34" charset="0"/>
              </a:rPr>
              <a:t>Segið börnunum að </a:t>
            </a:r>
            <a:r>
              <a:rPr lang="is-IS" b="1" dirty="0">
                <a:latin typeface="Univers" panose="020B0503020202020204" pitchFamily="34" charset="0"/>
              </a:rPr>
              <a:t>heimsmarkmiðin hafi verið búin til til að draga úr ójöfnuði í heiminum </a:t>
            </a:r>
            <a:r>
              <a:rPr lang="is-IS" dirty="0">
                <a:latin typeface="Univers" panose="020B0503020202020204" pitchFamily="34" charset="0"/>
              </a:rPr>
              <a:t>á öllum sviðum lífsins og til að búa til </a:t>
            </a:r>
            <a:r>
              <a:rPr lang="is-IS" b="1" dirty="0">
                <a:latin typeface="Univers" panose="020B0503020202020204" pitchFamily="34" charset="0"/>
              </a:rPr>
              <a:t>betri heim </a:t>
            </a:r>
            <a:r>
              <a:rPr lang="is-IS" dirty="0">
                <a:latin typeface="Univers" panose="020B0503020202020204" pitchFamily="34" charset="0"/>
              </a:rPr>
              <a:t>sem er </a:t>
            </a:r>
            <a:r>
              <a:rPr lang="is-IS" b="1" dirty="0">
                <a:latin typeface="Univers" panose="020B0503020202020204" pitchFamily="34" charset="0"/>
              </a:rPr>
              <a:t>sanngjarnari fyrir alla </a:t>
            </a:r>
            <a:r>
              <a:rPr lang="is-IS" dirty="0">
                <a:latin typeface="Univers" panose="020B0503020202020204" pitchFamily="34" charset="0"/>
              </a:rPr>
              <a:t>og þar sem </a:t>
            </a:r>
            <a:r>
              <a:rPr lang="is-IS" b="1" dirty="0">
                <a:latin typeface="Univers" panose="020B0503020202020204" pitchFamily="34" charset="0"/>
              </a:rPr>
              <a:t>enginn er skilinn útundan. </a:t>
            </a:r>
            <a:r>
              <a:rPr lang="is-IS" dirty="0">
                <a:latin typeface="Univers" panose="020B0503020202020204" pitchFamily="34" charset="0"/>
              </a:rPr>
              <a:t>Það sama á við um </a:t>
            </a:r>
            <a:r>
              <a:rPr lang="is-IS" b="1" dirty="0">
                <a:latin typeface="Univers" panose="020B0503020202020204" pitchFamily="34" charset="0"/>
              </a:rPr>
              <a:t>öll markmið </a:t>
            </a:r>
            <a:r>
              <a:rPr lang="is-IS" dirty="0">
                <a:latin typeface="Univers" panose="020B0503020202020204" pitchFamily="34" charset="0"/>
              </a:rPr>
              <a:t>sem varða </a:t>
            </a:r>
            <a:r>
              <a:rPr lang="is-IS" b="1" dirty="0">
                <a:latin typeface="Univers" panose="020B0503020202020204" pitchFamily="34" charset="0"/>
              </a:rPr>
              <a:t>jörðina og loftslagið</a:t>
            </a:r>
            <a:r>
              <a:rPr lang="is-IS" dirty="0">
                <a:latin typeface="Univers" panose="020B0503020202020204" pitchFamily="34" charset="0"/>
              </a:rPr>
              <a:t>, þar sem umhverfis- og loftslagsbreytingar bitna </a:t>
            </a:r>
            <a:r>
              <a:rPr lang="is-IS" b="1" dirty="0">
                <a:latin typeface="Univers" panose="020B0503020202020204" pitchFamily="34" charset="0"/>
              </a:rPr>
              <a:t>mest</a:t>
            </a:r>
            <a:r>
              <a:rPr lang="is-IS" dirty="0">
                <a:latin typeface="Univers" panose="020B0503020202020204" pitchFamily="34" charset="0"/>
              </a:rPr>
              <a:t> á þeim sem eiga erfiðara með að takast á við þær. </a:t>
            </a:r>
          </a:p>
        </p:txBody>
      </p:sp>
      <p:pic>
        <p:nvPicPr>
          <p:cNvPr id="3" name="Picture 2">
            <a:extLst>
              <a:ext uri="{FF2B5EF4-FFF2-40B4-BE49-F238E27FC236}">
                <a16:creationId xmlns:a16="http://schemas.microsoft.com/office/drawing/2014/main" id="{71440D45-2193-8BBF-9D5D-B963B94F2300}"/>
              </a:ext>
            </a:extLst>
          </p:cNvPr>
          <p:cNvPicPr>
            <a:picLocks noChangeAspect="1"/>
          </p:cNvPicPr>
          <p:nvPr/>
        </p:nvPicPr>
        <p:blipFill>
          <a:blip r:embed="rId3"/>
          <a:stretch>
            <a:fillRect/>
          </a:stretch>
        </p:blipFill>
        <p:spPr>
          <a:xfrm>
            <a:off x="10868380" y="5617341"/>
            <a:ext cx="972114" cy="972114"/>
          </a:xfrm>
          <a:prstGeom prst="rect">
            <a:avLst/>
          </a:prstGeom>
        </p:spPr>
      </p:pic>
      <p:pic>
        <p:nvPicPr>
          <p:cNvPr id="4" name="Picture 3">
            <a:extLst>
              <a:ext uri="{FF2B5EF4-FFF2-40B4-BE49-F238E27FC236}">
                <a16:creationId xmlns:a16="http://schemas.microsoft.com/office/drawing/2014/main" id="{21EFBC1A-717C-6F23-3935-E2DA471CF9B5}"/>
              </a:ext>
            </a:extLst>
          </p:cNvPr>
          <p:cNvPicPr>
            <a:picLocks noChangeAspect="1"/>
          </p:cNvPicPr>
          <p:nvPr/>
        </p:nvPicPr>
        <p:blipFill>
          <a:blip r:embed="rId4"/>
          <a:srcRect/>
          <a:stretch/>
        </p:blipFill>
        <p:spPr>
          <a:xfrm>
            <a:off x="10672182" y="293"/>
            <a:ext cx="1119835" cy="1119835"/>
          </a:xfrm>
          <a:prstGeom prst="rect">
            <a:avLst/>
          </a:prstGeom>
        </p:spPr>
      </p:pic>
    </p:spTree>
    <p:extLst>
      <p:ext uri="{BB962C8B-B14F-4D97-AF65-F5344CB8AC3E}">
        <p14:creationId xmlns:p14="http://schemas.microsoft.com/office/powerpoint/2010/main" val="4327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A7D01E-16BE-EEE8-24C7-94DFF17363FF}"/>
              </a:ext>
            </a:extLst>
          </p:cNvPr>
          <p:cNvPicPr>
            <a:picLocks noChangeAspect="1"/>
          </p:cNvPicPr>
          <p:nvPr/>
        </p:nvPicPr>
        <p:blipFill>
          <a:blip r:embed="rId3"/>
          <a:stretch>
            <a:fillRect/>
          </a:stretch>
        </p:blipFill>
        <p:spPr>
          <a:xfrm>
            <a:off x="777550" y="0"/>
            <a:ext cx="10636899" cy="6886284"/>
          </a:xfrm>
          <a:prstGeom prst="rect">
            <a:avLst/>
          </a:prstGeom>
        </p:spPr>
      </p:pic>
    </p:spTree>
    <p:extLst>
      <p:ext uri="{BB962C8B-B14F-4D97-AF65-F5344CB8AC3E}">
        <p14:creationId xmlns:p14="http://schemas.microsoft.com/office/powerpoint/2010/main" val="1185702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130CB7FCAD884ABFBE6B87A6178E7B" ma:contentTypeVersion="18" ma:contentTypeDescription="Create a new document." ma:contentTypeScope="" ma:versionID="02ed6ac20a4e5886d2039bb6c7dbf7a4">
  <xsd:schema xmlns:xsd="http://www.w3.org/2001/XMLSchema" xmlns:xs="http://www.w3.org/2001/XMLSchema" xmlns:p="http://schemas.microsoft.com/office/2006/metadata/properties" xmlns:ns2="e4686663-9645-4433-9043-5cfd04c0d176" xmlns:ns3="da973424-c925-45cc-bf58-8f8479d02f4e" targetNamespace="http://schemas.microsoft.com/office/2006/metadata/properties" ma:root="true" ma:fieldsID="f2ba2bcdcdcd039c1dbed69e777f83a7" ns2:_="" ns3:_="">
    <xsd:import namespace="e4686663-9645-4433-9043-5cfd04c0d176"/>
    <xsd:import namespace="da973424-c925-45cc-bf58-8f8479d02f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86663-9645-4433-9043-5cfd04c0d1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cb5cff-4017-413c-bbf7-26042ff02ff4"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973424-c925-45cc-bf58-8f8479d02f4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1dcdfd9-9270-4016-bcc5-14103ee6f183}" ma:internalName="TaxCatchAll" ma:showField="CatchAllData" ma:web="da973424-c925-45cc-bf58-8f8479d02f4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686663-9645-4433-9043-5cfd04c0d176">
      <Terms xmlns="http://schemas.microsoft.com/office/infopath/2007/PartnerControls"/>
    </lcf76f155ced4ddcb4097134ff3c332f>
    <TaxCatchAll xmlns="da973424-c925-45cc-bf58-8f8479d02f4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662228-EC91-491F-A9F7-E47AD1E49789}">
  <ds:schemaRefs>
    <ds:schemaRef ds:uri="da973424-c925-45cc-bf58-8f8479d02f4e"/>
    <ds:schemaRef ds:uri="e4686663-9645-4433-9043-5cfd04c0d1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01BFAE-50E8-4EA7-A4F0-C90A34237EA4}">
  <ds:schemaRefs>
    <ds:schemaRef ds:uri="http://schemas.microsoft.com/office/infopath/2007/PartnerControls"/>
    <ds:schemaRef ds:uri="da973424-c925-45cc-bf58-8f8479d02f4e"/>
    <ds:schemaRef ds:uri="http://purl.org/dc/terms/"/>
    <ds:schemaRef ds:uri="e4686663-9645-4433-9043-5cfd04c0d176"/>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F53A981-1C61-4092-A5DD-41303F7D80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1454</TotalTime>
  <Words>2898</Words>
  <Application>Microsoft Office PowerPoint</Application>
  <PresentationFormat>Widescreen</PresentationFormat>
  <Paragraphs>280</Paragraphs>
  <Slides>20</Slides>
  <Notes>12</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Aptos</vt:lpstr>
      <vt:lpstr>Aptos Display</vt:lpstr>
      <vt:lpstr>Arial</vt:lpstr>
      <vt:lpstr>Calibri</vt:lpstr>
      <vt:lpstr>Courier New</vt:lpstr>
      <vt:lpstr>Univers</vt:lpstr>
      <vt:lpstr>Univers LT Std 55</vt:lpstr>
      <vt:lpstr>Wingdings</vt:lpstr>
      <vt:lpstr>Office Theme</vt:lpstr>
      <vt:lpstr>UNICEF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Sigyn Blöndal</dc:creator>
  <cp:lastModifiedBy>Sigyn Blöndal</cp:lastModifiedBy>
  <cp:revision>227</cp:revision>
  <dcterms:created xsi:type="dcterms:W3CDTF">2024-03-20T14:36:27Z</dcterms:created>
  <dcterms:modified xsi:type="dcterms:W3CDTF">2024-04-16T13:10:13Z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0x01010017130CB7FCAD884ABFBE6B87A6178E7B</vt:lpwstr>
  </property>
  <property fmtid="{D5CDD505-2E9C-101B-9397-08002B2CF9AE}" pid="3" name="MediaServiceImageTags">
    <vt:lpwstr/>
  </property>
  <property fmtid="{D5CDD505-2E9C-101B-9397-08002B2CF9AE}" pid="4" name="_MarkAsFinal">
    <vt:bool>true</vt:bool>
  </property>
</Properties>
</file>