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6" r:id="rId5"/>
    <p:sldId id="276" r:id="rId6"/>
    <p:sldId id="287" r:id="rId7"/>
    <p:sldId id="288" r:id="rId8"/>
    <p:sldId id="271" r:id="rId9"/>
    <p:sldId id="273" r:id="rId10"/>
    <p:sldId id="274" r:id="rId11"/>
    <p:sldId id="289" r:id="rId12"/>
  </p:sldIdLst>
  <p:sldSz cx="12192000" cy="6858000"/>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A72A63-90F5-A0A3-047B-9E59C076EB0F}" name="Hanna Borg Jónsdóttir" initials="HJ" userId="S::hannaborg@unicef.is::4ad6b1f3-8d29-4858-9ac3-fe289972eb4b" providerId="AD"/>
  <p188:author id="{8B1423BC-B11F-41B9-3BED-9A61418718B4}" name="Sigyn Blöndal" initials="SB" userId="S::sigyn@unicef.is::a25e8dbd-a270-4299-b251-b79f1442ef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F25"/>
    <a:srgbClr val="F5F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0FA40-FCB6-8C7C-8B4C-150937D30C8B}" v="37" dt="2025-04-22T13:22:42.961"/>
    <p1510:client id="{68ADEE6F-28E7-45AB-9F16-5EA1CF00A9AC}" v="1" dt="2025-04-22T13:31:27.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30" autoAdjust="0"/>
  </p:normalViewPr>
  <p:slideViewPr>
    <p:cSldViewPr snapToGrid="0">
      <p:cViewPr varScale="1">
        <p:scale>
          <a:sx n="94" d="100"/>
          <a:sy n="94" d="100"/>
        </p:scale>
        <p:origin x="11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3100A-B56D-4ABF-AE9F-91A418A1B557}" type="datetimeFigureOut">
              <a:rPr lang="is-IS" smtClean="0"/>
              <a:t>30.4.2025</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2CCF95-B760-4383-AFD8-A595AEB9A055}" type="slidenum">
              <a:rPr lang="is-IS" smtClean="0"/>
              <a:t>‹#›</a:t>
            </a:fld>
            <a:endParaRPr lang="is-IS"/>
          </a:p>
        </p:txBody>
      </p:sp>
    </p:spTree>
    <p:extLst>
      <p:ext uri="{BB962C8B-B14F-4D97-AF65-F5344CB8AC3E}">
        <p14:creationId xmlns:p14="http://schemas.microsoft.com/office/powerpoint/2010/main" val="223320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arnasattmali.i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2CCF95-B760-4383-AFD8-A595AEB9A055}" type="slidenum">
              <a:rPr lang="is-IS" smtClean="0"/>
              <a:t>1</a:t>
            </a:fld>
            <a:endParaRPr lang="is-IS"/>
          </a:p>
        </p:txBody>
      </p:sp>
    </p:spTree>
    <p:extLst>
      <p:ext uri="{BB962C8B-B14F-4D97-AF65-F5344CB8AC3E}">
        <p14:creationId xmlns:p14="http://schemas.microsoft.com/office/powerpoint/2010/main" val="4150535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2CCF95-B760-4383-AFD8-A595AEB9A055}" type="slidenum">
              <a:rPr lang="is-IS" smtClean="0"/>
              <a:t>2</a:t>
            </a:fld>
            <a:endParaRPr lang="is-IS"/>
          </a:p>
        </p:txBody>
      </p:sp>
    </p:spTree>
    <p:extLst>
      <p:ext uri="{BB962C8B-B14F-4D97-AF65-F5344CB8AC3E}">
        <p14:creationId xmlns:p14="http://schemas.microsoft.com/office/powerpoint/2010/main" val="412712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2CCF95-B760-4383-AFD8-A595AEB9A055}" type="slidenum">
              <a:rPr lang="is-IS" smtClean="0"/>
              <a:t>3</a:t>
            </a:fld>
            <a:endParaRPr lang="is-IS"/>
          </a:p>
        </p:txBody>
      </p:sp>
    </p:spTree>
    <p:extLst>
      <p:ext uri="{BB962C8B-B14F-4D97-AF65-F5344CB8AC3E}">
        <p14:creationId xmlns:p14="http://schemas.microsoft.com/office/powerpoint/2010/main" val="61547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2CCF95-B760-4383-AFD8-A595AEB9A055}" type="slidenum">
              <a:rPr lang="is-IS" smtClean="0"/>
              <a:t>4</a:t>
            </a:fld>
            <a:endParaRPr lang="is-IS"/>
          </a:p>
        </p:txBody>
      </p:sp>
    </p:spTree>
    <p:extLst>
      <p:ext uri="{BB962C8B-B14F-4D97-AF65-F5344CB8AC3E}">
        <p14:creationId xmlns:p14="http://schemas.microsoft.com/office/powerpoint/2010/main" val="4278082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1" dirty="0"/>
              <a:t>Kynning á Barnasáttmálanum – leiðbeiningar fyrir kennara </a:t>
            </a:r>
            <a:endParaRPr lang="en-US" dirty="0"/>
          </a:p>
          <a:p>
            <a:r>
              <a:rPr lang="is-IS" b="1" i="1" dirty="0"/>
              <a:t>Einnig er hægt er að skoða Barnasáttmálann á </a:t>
            </a:r>
            <a:r>
              <a:rPr lang="is-IS" b="1" i="1" dirty="0" err="1">
                <a:hlinkClick r:id="rId3"/>
              </a:rPr>
              <a:t>www.barnasattmali.is</a:t>
            </a:r>
            <a:endParaRPr lang="is-IS" dirty="0"/>
          </a:p>
          <a:p>
            <a:endParaRPr lang="is-IS" dirty="0"/>
          </a:p>
          <a:p>
            <a:r>
              <a:rPr lang="is-IS" dirty="0"/>
              <a:t>Öll lönd í heiminum (nema Bandaríkin) hafa skrifað undir sáttmála sem á að tryggja börnum allt sem þau þurfa til þess að lifa og þroskast vel. Þessi sáttmáli heitir Barnasáttmálinn. </a:t>
            </a:r>
            <a:endParaRPr lang="en-US" dirty="0"/>
          </a:p>
          <a:p>
            <a:r>
              <a:rPr lang="is-IS" dirty="0"/>
              <a:t>Í Barnasáttmálanum eru greinar þar sem stendur t.d. að öll börn í heiminum séu jöfn og eigi rétt á því að vera eins og þau eru (2.gr). Þar stendur líka að börn eigi rétt á að segja sína skoðun og að fullorðnir eigi að hlusta og taka mark á því sem börn segja (12.gr). Þar stendur líka að börn eigi rétt á hreinu vatni (24.gr) húsnæði, mat, fötum (27. </a:t>
            </a:r>
            <a:r>
              <a:rPr lang="is-IS" dirty="0" err="1"/>
              <a:t>gr</a:t>
            </a:r>
            <a:r>
              <a:rPr lang="is-IS" dirty="0"/>
              <a:t>) að fara í skóla og að mennta sig (28. </a:t>
            </a:r>
            <a:r>
              <a:rPr lang="is-IS" dirty="0" err="1"/>
              <a:t>gr</a:t>
            </a:r>
            <a:r>
              <a:rPr lang="is-IS" dirty="0"/>
              <a:t>) og hvíla sig og leika sér (31. </a:t>
            </a:r>
            <a:r>
              <a:rPr lang="is-IS" dirty="0" err="1"/>
              <a:t>gr</a:t>
            </a:r>
            <a:r>
              <a:rPr lang="is-IS" dirty="0"/>
              <a:t>) og að fullorðnir eigi alltaf að gera það sem er best fyrir barnið (3.gr). </a:t>
            </a:r>
            <a:endParaRPr lang="en-US" dirty="0"/>
          </a:p>
          <a:p>
            <a:r>
              <a:rPr lang="is-IS" dirty="0"/>
              <a:t>Öll lönd sem eru búin að samþykkja Barnasáttmálann eru sammála um þetta.</a:t>
            </a:r>
          </a:p>
          <a:p>
            <a:pPr algn="l"/>
            <a:endParaRPr lang="is-IS" dirty="0"/>
          </a:p>
          <a:p>
            <a:pPr marL="285750" indent="-285750">
              <a:buFont typeface="Arial,Sans-Serif"/>
              <a:buChar char="•"/>
            </a:pPr>
            <a:r>
              <a:rPr lang="is-IS" dirty="0"/>
              <a:t>Á meðan þið farið yfir þessa upptalningu sýnið börnunum myndir af greinunum. </a:t>
            </a:r>
            <a:endParaRPr lang="en-US" dirty="0"/>
          </a:p>
          <a:p>
            <a:pPr marL="285750" indent="-285750" algn="l">
              <a:buFont typeface="Arial,Sans-Serif"/>
              <a:buChar char="•"/>
            </a:pPr>
            <a:endParaRPr lang="is-IS" dirty="0"/>
          </a:p>
          <a:p>
            <a:r>
              <a:rPr lang="is-IS" dirty="0"/>
              <a:t>2. grein Barnasáttmálans, öll börn eru jöfn - bann við mismunun, tengist beint umræðunni um heimsmarkmiðin og ójöfnuð í heiminum. </a:t>
            </a:r>
            <a:endParaRPr lang="en-US" dirty="0"/>
          </a:p>
          <a:p>
            <a:r>
              <a:rPr lang="is-IS" dirty="0"/>
              <a:t>Við fæðumst öll með sömu réttindin, við getum aldrei misst réttindi okkar en staðan er þannig að við erum ekki með jöfn tækifæri til þess að njóta allra réttinda okkar. Þar spilar inn í t.d. hvar við fæðumst; er stríð eða friður í landinu sem við fæðumst í? Það skiptir miklu máli. Fá öll börn að mennta sig þar sem við búum? </a:t>
            </a:r>
            <a:endParaRPr lang="en-US" dirty="0"/>
          </a:p>
          <a:p>
            <a:pPr algn="l"/>
            <a:endParaRPr lang="is-IS" dirty="0"/>
          </a:p>
          <a:p>
            <a:r>
              <a:rPr lang="is-IS" dirty="0"/>
              <a:t>En þurfum við alltaf að fá jafnt? Það er kannski sanngjarnt þegar við erum í afmæli að þá fái öll sem vilja eina kökusneið. En hvað með ef einhver fótbrotnar og þarf að fá hækjur? Eiga þá allir að fá hækjur? </a:t>
            </a:r>
            <a:endParaRPr lang="en-US" dirty="0"/>
          </a:p>
          <a:p>
            <a:r>
              <a:rPr lang="is-IS" dirty="0"/>
              <a:t>Hvað með einhvern sem þarf að nota gleraugu – þurfum við þá öll að fá gleraugu?</a:t>
            </a:r>
            <a:endParaRPr lang="en-US" dirty="0"/>
          </a:p>
          <a:p>
            <a:r>
              <a:rPr lang="is-IS" dirty="0"/>
              <a:t>Stundum þurfum við sérstaka aðstoð til þess að okkur líði betur og svo að við getum lifað og þroskast vel – en hvað það er sem við þurfum er misjafnt og við þurfum að hjálpast að svo öllum líði vel. </a:t>
            </a:r>
          </a:p>
          <a:p>
            <a:pPr algn="l"/>
            <a:endParaRPr lang="en-US" dirty="0"/>
          </a:p>
          <a:p>
            <a:endParaRPr lang="en-US" dirty="0"/>
          </a:p>
        </p:txBody>
      </p:sp>
      <p:sp>
        <p:nvSpPr>
          <p:cNvPr id="4" name="Slide Number Placeholder 3"/>
          <p:cNvSpPr>
            <a:spLocks noGrp="1"/>
          </p:cNvSpPr>
          <p:nvPr>
            <p:ph type="sldNum" sz="quarter" idx="5"/>
          </p:nvPr>
        </p:nvSpPr>
        <p:spPr/>
        <p:txBody>
          <a:bodyPr/>
          <a:lstStyle/>
          <a:p>
            <a:fld id="{682CCF95-B760-4383-AFD8-A595AEB9A055}" type="slidenum">
              <a:rPr lang="is-IS" smtClean="0"/>
              <a:t>5</a:t>
            </a:fld>
            <a:endParaRPr lang="is-IS"/>
          </a:p>
        </p:txBody>
      </p:sp>
    </p:spTree>
    <p:extLst>
      <p:ext uri="{BB962C8B-B14F-4D97-AF65-F5344CB8AC3E}">
        <p14:creationId xmlns:p14="http://schemas.microsoft.com/office/powerpoint/2010/main" val="94141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a:latin typeface="Aptos"/>
              <a:ea typeface="Calibri"/>
              <a:cs typeface="Calibri"/>
            </a:endParaRPr>
          </a:p>
          <a:p>
            <a:r>
              <a:rPr lang="is-IS"/>
              <a:t> </a:t>
            </a:r>
          </a:p>
          <a:p>
            <a:endParaRPr lang="is-IS"/>
          </a:p>
          <a:p>
            <a:pPr algn="just"/>
            <a:endParaRPr lang="en-US">
              <a:latin typeface="Aptos"/>
              <a:ea typeface="Calibri"/>
              <a:cs typeface="Calibri"/>
            </a:endParaRPr>
          </a:p>
        </p:txBody>
      </p:sp>
      <p:sp>
        <p:nvSpPr>
          <p:cNvPr id="4" name="Slide Number Placeholder 3"/>
          <p:cNvSpPr>
            <a:spLocks noGrp="1"/>
          </p:cNvSpPr>
          <p:nvPr>
            <p:ph type="sldNum" sz="quarter" idx="5"/>
          </p:nvPr>
        </p:nvSpPr>
        <p:spPr/>
        <p:txBody>
          <a:bodyPr/>
          <a:lstStyle/>
          <a:p>
            <a:fld id="{682CCF95-B760-4383-AFD8-A595AEB9A055}" type="slidenum">
              <a:rPr lang="is-IS" smtClean="0"/>
              <a:t>6</a:t>
            </a:fld>
            <a:endParaRPr lang="is-IS"/>
          </a:p>
        </p:txBody>
      </p:sp>
    </p:spTree>
    <p:extLst>
      <p:ext uri="{BB962C8B-B14F-4D97-AF65-F5344CB8AC3E}">
        <p14:creationId xmlns:p14="http://schemas.microsoft.com/office/powerpoint/2010/main" val="1125017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Dæmi</a:t>
            </a:r>
            <a:r>
              <a:rPr lang="en-US">
                <a:latin typeface="Calibri"/>
                <a:ea typeface="Calibri"/>
                <a:cs typeface="Calibri"/>
              </a:rPr>
              <a:t> um </a:t>
            </a:r>
            <a:r>
              <a:rPr lang="en-US" err="1">
                <a:latin typeface="Calibri"/>
                <a:ea typeface="Calibri"/>
                <a:cs typeface="Calibri"/>
              </a:rPr>
              <a:t>greinar</a:t>
            </a:r>
            <a:r>
              <a:rPr lang="en-US">
                <a:latin typeface="Calibri"/>
                <a:ea typeface="Calibri"/>
                <a:cs typeface="Calibri"/>
              </a:rPr>
              <a:t> </a:t>
            </a:r>
            <a:r>
              <a:rPr lang="en-US" err="1">
                <a:latin typeface="Calibri"/>
                <a:ea typeface="Calibri"/>
                <a:cs typeface="Calibri"/>
              </a:rPr>
              <a:t>sem</a:t>
            </a:r>
            <a:r>
              <a:rPr lang="en-US">
                <a:latin typeface="Calibri"/>
                <a:ea typeface="Calibri"/>
                <a:cs typeface="Calibri"/>
              </a:rPr>
              <a:t> </a:t>
            </a:r>
            <a:r>
              <a:rPr lang="en-US" err="1">
                <a:latin typeface="Calibri"/>
                <a:ea typeface="Calibri"/>
                <a:cs typeface="Calibri"/>
              </a:rPr>
              <a:t>skoða</a:t>
            </a:r>
            <a:r>
              <a:rPr lang="en-US">
                <a:latin typeface="Calibri"/>
                <a:ea typeface="Calibri"/>
                <a:cs typeface="Calibri"/>
              </a:rPr>
              <a:t> </a:t>
            </a:r>
            <a:r>
              <a:rPr lang="en-US" err="1">
                <a:latin typeface="Calibri"/>
                <a:ea typeface="Calibri"/>
                <a:cs typeface="Calibri"/>
              </a:rPr>
              <a:t>má</a:t>
            </a:r>
            <a:r>
              <a:rPr lang="en-US">
                <a:latin typeface="Calibri"/>
                <a:ea typeface="Calibri"/>
                <a:cs typeface="Calibri"/>
              </a:rPr>
              <a:t> </a:t>
            </a:r>
            <a:r>
              <a:rPr lang="en-US" err="1">
                <a:latin typeface="Calibri"/>
                <a:ea typeface="Calibri"/>
                <a:cs typeface="Calibri"/>
              </a:rPr>
              <a:t>sérstaklega</a:t>
            </a:r>
            <a:r>
              <a:rPr lang="en-US">
                <a:latin typeface="Calibri"/>
                <a:ea typeface="Calibri"/>
                <a:cs typeface="Calibri"/>
              </a:rPr>
              <a:t> </a:t>
            </a:r>
            <a:r>
              <a:rPr lang="en-US" err="1">
                <a:latin typeface="Calibri"/>
                <a:ea typeface="Calibri"/>
                <a:cs typeface="Calibri"/>
              </a:rPr>
              <a:t>með</a:t>
            </a:r>
            <a:r>
              <a:rPr lang="en-US">
                <a:latin typeface="Calibri"/>
                <a:ea typeface="Calibri"/>
                <a:cs typeface="Calibri"/>
              </a:rPr>
              <a:t> </a:t>
            </a:r>
            <a:r>
              <a:rPr lang="en-US" err="1">
                <a:latin typeface="Calibri"/>
                <a:ea typeface="Calibri"/>
                <a:cs typeface="Calibri"/>
              </a:rPr>
              <a:t>börnunum</a:t>
            </a:r>
            <a:r>
              <a:rPr lang="en-US">
                <a:latin typeface="Calibri"/>
                <a:ea typeface="Calibri"/>
                <a:cs typeface="Calibri"/>
              </a:rPr>
              <a:t> í </a:t>
            </a:r>
            <a:r>
              <a:rPr lang="en-US" err="1">
                <a:latin typeface="Calibri"/>
                <a:ea typeface="Calibri"/>
                <a:cs typeface="Calibri"/>
              </a:rPr>
              <a:t>tengslum</a:t>
            </a:r>
            <a:r>
              <a:rPr lang="en-US">
                <a:latin typeface="Calibri"/>
                <a:ea typeface="Calibri"/>
                <a:cs typeface="Calibri"/>
              </a:rPr>
              <a:t> </a:t>
            </a:r>
            <a:r>
              <a:rPr lang="en-US" err="1">
                <a:latin typeface="Calibri"/>
                <a:ea typeface="Calibri"/>
                <a:cs typeface="Calibri"/>
              </a:rPr>
              <a:t>við</a:t>
            </a:r>
            <a:r>
              <a:rPr lang="en-US">
                <a:latin typeface="Calibri"/>
                <a:ea typeface="Calibri"/>
                <a:cs typeface="Calibri"/>
              </a:rPr>
              <a:t> </a:t>
            </a:r>
            <a:r>
              <a:rPr lang="en-US" err="1">
                <a:latin typeface="Calibri"/>
                <a:ea typeface="Calibri"/>
                <a:cs typeface="Calibri"/>
              </a:rPr>
              <a:t>myndbandið</a:t>
            </a:r>
            <a:r>
              <a:rPr lang="en-US">
                <a:latin typeface="Calibri"/>
                <a:ea typeface="Calibri"/>
                <a:cs typeface="Calibri"/>
              </a:rPr>
              <a:t>. </a:t>
            </a:r>
          </a:p>
          <a:p>
            <a:r>
              <a:rPr lang="is-IS"/>
              <a:t>Í Barnasáttmálanum eru greinar þar sem stendur t.d. að:</a:t>
            </a:r>
            <a:endParaRPr lang="en-US"/>
          </a:p>
          <a:p>
            <a:pPr marL="171450" indent="-171450">
              <a:buFont typeface="Arial"/>
              <a:buChar char="•"/>
            </a:pPr>
            <a:r>
              <a:rPr lang="is-IS"/>
              <a:t>öll börn í heiminum séu jöfn og eigi rétt á því að vera eins og þau eru (2.gr)</a:t>
            </a:r>
            <a:endParaRPr lang="en-US"/>
          </a:p>
          <a:p>
            <a:pPr marL="171450" indent="-171450">
              <a:buFont typeface="Arial"/>
              <a:buChar char="•"/>
            </a:pPr>
            <a:r>
              <a:rPr lang="is-IS"/>
              <a:t>öll börn eigi rétt á að segja sína skoðun og að fullorðnir eigi að hlusta og taka mark á því sem börn segja (12.gr) </a:t>
            </a:r>
          </a:p>
          <a:p>
            <a:pPr marL="171450" indent="-171450">
              <a:buFont typeface="Arial"/>
              <a:buChar char="•"/>
            </a:pPr>
            <a:r>
              <a:rPr lang="is-IS"/>
              <a:t>öll börn eiga rétt á vernd gegn ofbeldi (19. </a:t>
            </a:r>
            <a:r>
              <a:rPr lang="is-IS" err="1"/>
              <a:t>gr</a:t>
            </a:r>
            <a:r>
              <a:rPr lang="is-IS"/>
              <a:t>)</a:t>
            </a:r>
          </a:p>
          <a:p>
            <a:pPr marL="171450" indent="-171450">
              <a:buFont typeface="Arial"/>
              <a:buChar char="•"/>
            </a:pPr>
            <a:r>
              <a:rPr lang="is-IS" b="0" i="0">
                <a:solidFill>
                  <a:srgbClr val="333333"/>
                </a:solidFill>
                <a:effectLst/>
                <a:latin typeface="Hind" panose="02000000000000000000" pitchFamily="2" charset="0"/>
              </a:rPr>
              <a:t>öll börn sem þurf að </a:t>
            </a:r>
            <a:r>
              <a:rPr lang="is-IS" b="0" i="0" err="1">
                <a:solidFill>
                  <a:srgbClr val="333333"/>
                </a:solidFill>
                <a:effectLst/>
                <a:latin typeface="Hind" panose="02000000000000000000" pitchFamily="2" charset="0"/>
              </a:rPr>
              <a:t>flýja</a:t>
            </a:r>
            <a:r>
              <a:rPr lang="is-IS" b="0" i="0">
                <a:solidFill>
                  <a:srgbClr val="333333"/>
                </a:solidFill>
                <a:effectLst/>
                <a:latin typeface="Hind" panose="02000000000000000000" pitchFamily="2" charset="0"/>
              </a:rPr>
              <a:t> heimaland sitt eiga rétt á vernd og stuðningi við að nýta sér þau réttindi sem þau eiga samkvæmt Barnasáttmálanum í nýja landinu. (22.gr)</a:t>
            </a:r>
            <a:endParaRPr lang="en-US"/>
          </a:p>
          <a:p>
            <a:pPr marL="171450" indent="-171450">
              <a:buFont typeface="Arial"/>
              <a:buChar char="•"/>
            </a:pPr>
            <a:r>
              <a:rPr lang="is-IS"/>
              <a:t>öll börn eigi rétt á hreinu vatni (24.gr) </a:t>
            </a:r>
            <a:endParaRPr lang="en-US"/>
          </a:p>
          <a:p>
            <a:pPr marL="171450" indent="-171450">
              <a:buFont typeface="Arial"/>
              <a:buChar char="•"/>
            </a:pPr>
            <a:r>
              <a:rPr lang="is-IS"/>
              <a:t>öll börn eigi rétt á húsnæði, mat, fötum (27. gr) </a:t>
            </a:r>
            <a:endParaRPr lang="en-US"/>
          </a:p>
          <a:p>
            <a:pPr marL="171450" indent="-171450">
              <a:buFont typeface="Arial"/>
              <a:buChar char="•"/>
            </a:pPr>
            <a:r>
              <a:rPr lang="is-IS"/>
              <a:t>öll börn eigi rétt á að fara í skóla og að mennta sig (28. gr) </a:t>
            </a:r>
            <a:endParaRPr lang="en-US"/>
          </a:p>
          <a:p>
            <a:pPr marL="171450" indent="-171450">
              <a:buFont typeface="Arial"/>
              <a:buChar char="•"/>
            </a:pPr>
            <a:r>
              <a:rPr lang="is-IS"/>
              <a:t>öll börn eigi rétt á að hvíla sig og leika sér (31. gr) </a:t>
            </a:r>
          </a:p>
          <a:p>
            <a:pPr marL="171450" indent="-171450">
              <a:buFont typeface="Arial"/>
              <a:buChar char="•"/>
            </a:pPr>
            <a:r>
              <a:rPr lang="is-IS"/>
              <a:t>öll börn eiga rétt á vernd í stríði (38.gr)</a:t>
            </a:r>
            <a:endParaRPr lang="en-US"/>
          </a:p>
          <a:p>
            <a:pPr marL="171450" indent="-171450">
              <a:buFont typeface="Arial"/>
              <a:buChar char="•"/>
            </a:pPr>
            <a:r>
              <a:rPr lang="is-IS"/>
              <a:t>fullorðnir eigi alltaf að gera það sem er best fyrir barnið (3.gr)</a:t>
            </a:r>
            <a:endParaRPr lang="en-US"/>
          </a:p>
          <a:p>
            <a:pPr marL="171450" indent="-171450">
              <a:buFont typeface="Arial"/>
              <a:buChar char="•"/>
            </a:pPr>
            <a:endParaRPr lang="is-IS" b="1"/>
          </a:p>
          <a:p>
            <a:r>
              <a:rPr lang="is-IS" b="1"/>
              <a:t>Ef þú vilt kynna þér Barnasáttmálann nánar þá bendum við rafrænt námskeið UNICEF hér:</a:t>
            </a:r>
          </a:p>
          <a:p>
            <a:r>
              <a:rPr lang="is-IS" b="1"/>
              <a:t>https://www.youtube.com/watch?v=71AMWFaTr3Q&amp;list=PLmoSvq6M6wmqd3yi91yoFGCEI5091p8SR&amp;pp=iAQB</a:t>
            </a:r>
          </a:p>
        </p:txBody>
      </p:sp>
      <p:sp>
        <p:nvSpPr>
          <p:cNvPr id="4" name="Slide Number Placeholder 3"/>
          <p:cNvSpPr>
            <a:spLocks noGrp="1"/>
          </p:cNvSpPr>
          <p:nvPr>
            <p:ph type="sldNum" sz="quarter" idx="5"/>
          </p:nvPr>
        </p:nvSpPr>
        <p:spPr/>
        <p:txBody>
          <a:bodyPr/>
          <a:lstStyle/>
          <a:p>
            <a:fld id="{682CCF95-B760-4383-AFD8-A595AEB9A055}" type="slidenum">
              <a:rPr lang="is-IS" smtClean="0"/>
              <a:t>7</a:t>
            </a:fld>
            <a:endParaRPr lang="is-IS"/>
          </a:p>
        </p:txBody>
      </p:sp>
    </p:spTree>
    <p:extLst>
      <p:ext uri="{BB962C8B-B14F-4D97-AF65-F5344CB8AC3E}">
        <p14:creationId xmlns:p14="http://schemas.microsoft.com/office/powerpoint/2010/main" val="384597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92600" y="0"/>
            <a:ext cx="7699401"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332079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98C22-95D0-3605-18E9-EDDCA44A56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id="{85CBCD2C-8240-FA2B-9964-E8C21A1E2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id="{3F809E0D-C5A1-D1DF-929C-FB4E384678AB}"/>
              </a:ext>
            </a:extLst>
          </p:cNvPr>
          <p:cNvSpPr>
            <a:spLocks noGrp="1"/>
          </p:cNvSpPr>
          <p:nvPr>
            <p:ph type="dt" sz="half" idx="10"/>
          </p:nvPr>
        </p:nvSpPr>
        <p:spPr/>
        <p:txBody>
          <a:bodyPr/>
          <a:lstStyle/>
          <a:p>
            <a:fld id="{5B656E6E-6154-48EC-ADE3-A7B1BCD6583C}" type="datetimeFigureOut">
              <a:rPr lang="is-IS" smtClean="0"/>
              <a:t>30.4.2025</a:t>
            </a:fld>
            <a:endParaRPr lang="is-IS"/>
          </a:p>
        </p:txBody>
      </p:sp>
      <p:sp>
        <p:nvSpPr>
          <p:cNvPr id="5" name="Footer Placeholder 4">
            <a:extLst>
              <a:ext uri="{FF2B5EF4-FFF2-40B4-BE49-F238E27FC236}">
                <a16:creationId xmlns:a16="http://schemas.microsoft.com/office/drawing/2014/main" id="{F91E05B4-4CF7-E733-935D-740D7E189F10}"/>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7841C173-3FA7-946B-87CD-28DEFF06A64A}"/>
              </a:ext>
            </a:extLst>
          </p:cNvPr>
          <p:cNvSpPr>
            <a:spLocks noGrp="1"/>
          </p:cNvSpPr>
          <p:nvPr>
            <p:ph type="sldNum" sz="quarter" idx="12"/>
          </p:nvPr>
        </p:nvSpPr>
        <p:spPr/>
        <p:txBody>
          <a:bodyPr/>
          <a:lstStyle/>
          <a:p>
            <a:fld id="{871CFBE4-1A8E-4C5F-BC2F-30C0C9F23C5E}" type="slidenum">
              <a:rPr lang="is-IS" smtClean="0"/>
              <a:t>‹#›</a:t>
            </a:fld>
            <a:endParaRPr lang="is-IS"/>
          </a:p>
        </p:txBody>
      </p:sp>
    </p:spTree>
    <p:extLst>
      <p:ext uri="{BB962C8B-B14F-4D97-AF65-F5344CB8AC3E}">
        <p14:creationId xmlns:p14="http://schemas.microsoft.com/office/powerpoint/2010/main" val="419810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9FF90-869B-A39D-2A11-D877E4B370D4}"/>
              </a:ext>
            </a:extLst>
          </p:cNvPr>
          <p:cNvSpPr>
            <a:spLocks noGrp="1"/>
          </p:cNvSpPr>
          <p:nvPr>
            <p:ph type="dt" sz="half" idx="10"/>
          </p:nvPr>
        </p:nvSpPr>
        <p:spPr/>
        <p:txBody>
          <a:bodyPr/>
          <a:lstStyle/>
          <a:p>
            <a:fld id="{5B656E6E-6154-48EC-ADE3-A7B1BCD6583C}" type="datetimeFigureOut">
              <a:rPr lang="is-IS" smtClean="0"/>
              <a:t>30.4.2025</a:t>
            </a:fld>
            <a:endParaRPr lang="is-IS"/>
          </a:p>
        </p:txBody>
      </p:sp>
      <p:sp>
        <p:nvSpPr>
          <p:cNvPr id="3" name="Footer Placeholder 2">
            <a:extLst>
              <a:ext uri="{FF2B5EF4-FFF2-40B4-BE49-F238E27FC236}">
                <a16:creationId xmlns:a16="http://schemas.microsoft.com/office/drawing/2014/main" id="{F1DF9B32-26FA-4AE2-6D35-2F43C81222BA}"/>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id="{E00A7707-0E33-F8B9-9528-6233A2C67A93}"/>
              </a:ext>
            </a:extLst>
          </p:cNvPr>
          <p:cNvSpPr>
            <a:spLocks noGrp="1"/>
          </p:cNvSpPr>
          <p:nvPr>
            <p:ph type="sldNum" sz="quarter" idx="12"/>
          </p:nvPr>
        </p:nvSpPr>
        <p:spPr/>
        <p:txBody>
          <a:bodyPr/>
          <a:lstStyle/>
          <a:p>
            <a:fld id="{871CFBE4-1A8E-4C5F-BC2F-30C0C9F23C5E}" type="slidenum">
              <a:rPr lang="is-IS" smtClean="0"/>
              <a:t>‹#›</a:t>
            </a:fld>
            <a:endParaRPr lang="is-IS"/>
          </a:p>
        </p:txBody>
      </p:sp>
    </p:spTree>
    <p:extLst>
      <p:ext uri="{BB962C8B-B14F-4D97-AF65-F5344CB8AC3E}">
        <p14:creationId xmlns:p14="http://schemas.microsoft.com/office/powerpoint/2010/main" val="33963526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04B8D-4240-F147-8F34-E6AF9C9F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47BB91-26D7-3D47-A398-6F60067913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274D3-6492-1A42-8101-BFE2093D0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7B745-DF8B-0242-92E7-F0980AB518CD}" type="datetimeFigureOut">
              <a:rPr lang="en-US" smtClean="0"/>
              <a:t>4/30/2025</a:t>
            </a:fld>
            <a:endParaRPr lang="en-US"/>
          </a:p>
        </p:txBody>
      </p:sp>
      <p:sp>
        <p:nvSpPr>
          <p:cNvPr id="5" name="Footer Placeholder 4">
            <a:extLst>
              <a:ext uri="{FF2B5EF4-FFF2-40B4-BE49-F238E27FC236}">
                <a16:creationId xmlns:a16="http://schemas.microsoft.com/office/drawing/2014/main" id="{5C6B9E42-48C8-1145-A3AB-6F4CBFA584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891B4C-9CD1-C14D-8ACD-E823177C0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B71CF-2512-DC4F-80BD-DF39A63C0657}" type="slidenum">
              <a:rPr lang="en-US" smtClean="0"/>
              <a:t>‹#›</a:t>
            </a:fld>
            <a:endParaRPr lang="en-US"/>
          </a:p>
        </p:txBody>
      </p:sp>
    </p:spTree>
    <p:extLst>
      <p:ext uri="{BB962C8B-B14F-4D97-AF65-F5344CB8AC3E}">
        <p14:creationId xmlns:p14="http://schemas.microsoft.com/office/powerpoint/2010/main" val="313435700"/>
      </p:ext>
    </p:extLst>
  </p:cSld>
  <p:clrMap bg1="dk1" tx1="lt1" bg2="dk2" tx2="lt2" accent1="accent1" accent2="accent2" accent3="accent3" accent4="accent4" accent5="accent5" accent6="accent6" hlink="hlink" folHlink="folHlink"/>
  <p:sldLayoutIdLst>
    <p:sldLayoutId id="2147483675" r:id="rId1"/>
    <p:sldLayoutId id="2147483677" r:id="rId2"/>
    <p:sldLayoutId id="2147483678" r:id="rId3"/>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uniceficeland.cdn.prismic.io/uniceficeland/d496fc36-dec6-4b52-9e6e-b1cb16c66567_2024_HREYFINGIN_KYNNINGARB.pdf"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uniceficeland.cdn.prismic.io/uniceficeland/3693cdd1-b628-40e6-baed-e7bea3da1a53_HREYFINGIN_2023_aheitablad.pdf" TargetMode="External"/><Relationship Id="rId5" Type="http://schemas.openxmlformats.org/officeDocument/2006/relationships/hyperlink" Target="https://uniceficeland.cdn.prismic.io/uniceficeland/65dc6b703a605798c18c3f0a_2024_kynningarbref_a%C3%B0standendur.pdf" TargetMode="External"/><Relationship Id="rId4" Type="http://schemas.openxmlformats.org/officeDocument/2006/relationships/hyperlink" Target="https://uniceficeland.cdn.prismic.io/uniceficeland/f989375e-fbdf-444b-8a20-77adac178a85_2024_HREYFINGIN_FRAMKV%C3%86MDAB%C3%86KLINGUR.pdf" TargetMode="Externa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vefir.mms.is/kompas/pdf_klippt/4.kafli/4.5.pdf" TargetMode="External"/><Relationship Id="rId1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hyperlink" Target="https://unicef-akademian.teachable.com/courses/" TargetMode="External"/><Relationship Id="rId17" Type="http://schemas.openxmlformats.org/officeDocument/2006/relationships/image" Target="../media/image3.jpeg"/><Relationship Id="rId2" Type="http://schemas.openxmlformats.org/officeDocument/2006/relationships/notesSlide" Target="../notesSlides/notesSlide4.xml"/><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9.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hyperlink" Target="https://www.ruv.is/krakkaruv/spila/krakkaheimskvidur/36827/av6mmc" TargetMode="External"/><Relationship Id="rId13" Type="http://schemas.openxmlformats.org/officeDocument/2006/relationships/hyperlink" Target="https://uniceficeland.cdn.prismic.io/uniceficeland/65dc6d2b3a605798c18c3f21_2024_svarlykill_kennara.pdf" TargetMode="External"/><Relationship Id="rId3" Type="http://schemas.openxmlformats.org/officeDocument/2006/relationships/hyperlink" Target="https://uniceficeland.cdn.prismic.io/uniceficeland/46e7e567-b9d7-429e-9a0e-ce333411bda8_Re%CC%81ttindi_Forre%CC%81ttindi_spil.pdf" TargetMode="External"/><Relationship Id="rId7" Type="http://schemas.openxmlformats.org/officeDocument/2006/relationships/hyperlink" Target="https://mms.is/namsefni/rettindasmidjan-mannrettindafraedsla" TargetMode="External"/><Relationship Id="rId12" Type="http://schemas.openxmlformats.org/officeDocument/2006/relationships/hyperlink" Target="https://uniceficeland.cdn.prismic.io/uniceficeland/bc7422f8-8a9f-4b28-82ab-4308225d6b1a_HREYFINGIN_2023_svarblad.pdf" TargetMode="External"/><Relationship Id="rId2" Type="http://schemas.openxmlformats.org/officeDocument/2006/relationships/hyperlink" Target="https://uniceficeland.cdn.prismic.io/uniceficeland/f21ebc7d-7df9-4191-8cce-f4749bd31903_Re%CC%81ttindi_forre%CC%81ttindi_veggspjald.pdf" TargetMode="External"/><Relationship Id="rId1" Type="http://schemas.openxmlformats.org/officeDocument/2006/relationships/slideLayout" Target="../slideLayouts/slideLayout3.xml"/><Relationship Id="rId6" Type="http://schemas.openxmlformats.org/officeDocument/2006/relationships/hyperlink" Target="https://uniceficeland.cdn.prismic.io/uniceficeland/784b6ed1-e3d9-48b5-8d5e-390fd9cfee35_Go%CC%81%C3%B0ger%C3%B0arklu%CC%81bbur.pdf" TargetMode="External"/><Relationship Id="rId11" Type="http://schemas.openxmlformats.org/officeDocument/2006/relationships/hyperlink" Target="https://uniceficeland.cdn.prismic.io/uniceficeland/65dc6da13a605798c18c3f3c_2024_Lei%C3%B0b_fyrir_kennara.pdf" TargetMode="External"/><Relationship Id="rId5" Type="http://schemas.openxmlformats.org/officeDocument/2006/relationships/hyperlink" Target="https://uniceficeland.cdn.prismic.io/uniceficeland/c0f29820-8284-4997-9c18-f2d001bda6fa_Vegabre%CC%81f.pdf" TargetMode="External"/><Relationship Id="rId10" Type="http://schemas.openxmlformats.org/officeDocument/2006/relationships/hyperlink" Target="https://uniceficeland.cdn.prismic.io/uniceficeland/1721b65c-2bd2-422e-9f66-1c5b81153d8a_HREYFINGIN_2023_ratleikur.pdf" TargetMode="External"/><Relationship Id="rId4" Type="http://schemas.openxmlformats.org/officeDocument/2006/relationships/hyperlink" Target="https://uniceficeland.cdn.prismic.io/uniceficeland/65c9f54f9be9a5b998b5ab99_%C3%96ll_einst%C3%B6k.pdf" TargetMode="External"/><Relationship Id="rId9" Type="http://schemas.openxmlformats.org/officeDocument/2006/relationships/hyperlink" Target="https://www.barnasattmali.is/" TargetMode="External"/><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024A63-384B-7541-1D63-D976631CC2A1}"/>
              </a:ext>
            </a:extLst>
          </p:cNvPr>
          <p:cNvPicPr>
            <a:picLocks noChangeAspect="1"/>
          </p:cNvPicPr>
          <p:nvPr/>
        </p:nvPicPr>
        <p:blipFill>
          <a:blip r:embed="rId3"/>
          <a:srcRect/>
          <a:stretch/>
        </p:blipFill>
        <p:spPr>
          <a:xfrm>
            <a:off x="10539662" y="293"/>
            <a:ext cx="1119835" cy="1119835"/>
          </a:xfrm>
          <a:prstGeom prst="rect">
            <a:avLst/>
          </a:prstGeom>
        </p:spPr>
      </p:pic>
      <p:pic>
        <p:nvPicPr>
          <p:cNvPr id="5" name="Picture 4" descr="A blue background with colorful stripes&#10;&#10;Description automatically generated">
            <a:extLst>
              <a:ext uri="{FF2B5EF4-FFF2-40B4-BE49-F238E27FC236}">
                <a16:creationId xmlns:a16="http://schemas.microsoft.com/office/drawing/2014/main" id="{B9D1A653-8DCF-9FF2-3F93-A2B65A5A3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 y="0"/>
            <a:ext cx="12570460" cy="6857999"/>
          </a:xfrm>
          <a:prstGeom prst="rect">
            <a:avLst/>
          </a:prstGeom>
        </p:spPr>
      </p:pic>
      <p:sp>
        <p:nvSpPr>
          <p:cNvPr id="6" name="TextBox 5">
            <a:extLst>
              <a:ext uri="{FF2B5EF4-FFF2-40B4-BE49-F238E27FC236}">
                <a16:creationId xmlns:a16="http://schemas.microsoft.com/office/drawing/2014/main" id="{873C176D-21BB-358A-AE34-15B11B0F4C76}"/>
              </a:ext>
            </a:extLst>
          </p:cNvPr>
          <p:cNvSpPr txBox="1"/>
          <p:nvPr/>
        </p:nvSpPr>
        <p:spPr>
          <a:xfrm>
            <a:off x="5474646" y="6040437"/>
            <a:ext cx="6199403" cy="369332"/>
          </a:xfrm>
          <a:prstGeom prst="rect">
            <a:avLst/>
          </a:prstGeom>
          <a:noFill/>
        </p:spPr>
        <p:txBody>
          <a:bodyPr wrap="square" lIns="91440" tIns="45720" rIns="91440" bIns="45720" rtlCol="0" anchor="t">
            <a:spAutoFit/>
          </a:bodyPr>
          <a:lstStyle/>
          <a:p>
            <a:r>
              <a:rPr lang="is-IS" dirty="0">
                <a:latin typeface="Noto Sans" panose="020B0502040504020204" pitchFamily="34" charset="0"/>
                <a:ea typeface="Noto Sans" panose="020B0502040504020204" pitchFamily="34" charset="0"/>
                <a:cs typeface="Noto Sans" panose="020B0502040504020204" pitchFamily="34" charset="0"/>
              </a:rPr>
              <a:t>Fræðsla, verkefni og áheitasöfnun fyrir grunnskóla  </a:t>
            </a:r>
          </a:p>
        </p:txBody>
      </p:sp>
      <p:pic>
        <p:nvPicPr>
          <p:cNvPr id="8" name="Picture 7">
            <a:extLst>
              <a:ext uri="{FF2B5EF4-FFF2-40B4-BE49-F238E27FC236}">
                <a16:creationId xmlns:a16="http://schemas.microsoft.com/office/drawing/2014/main" id="{43C97E60-9D22-CFB5-CC09-951444806A9D}"/>
              </a:ext>
            </a:extLst>
          </p:cNvPr>
          <p:cNvPicPr>
            <a:picLocks noChangeAspect="1"/>
          </p:cNvPicPr>
          <p:nvPr/>
        </p:nvPicPr>
        <p:blipFill>
          <a:blip r:embed="rId5"/>
          <a:stretch>
            <a:fillRect/>
          </a:stretch>
        </p:blipFill>
        <p:spPr>
          <a:xfrm>
            <a:off x="5570772" y="2770184"/>
            <a:ext cx="4714875" cy="3162300"/>
          </a:xfrm>
          <a:prstGeom prst="rect">
            <a:avLst/>
          </a:prstGeom>
        </p:spPr>
      </p:pic>
      <p:pic>
        <p:nvPicPr>
          <p:cNvPr id="10" name="Picture 9">
            <a:extLst>
              <a:ext uri="{FF2B5EF4-FFF2-40B4-BE49-F238E27FC236}">
                <a16:creationId xmlns:a16="http://schemas.microsoft.com/office/drawing/2014/main" id="{B7CDA044-B876-67E4-35D7-C436C6BCBF6B}"/>
              </a:ext>
            </a:extLst>
          </p:cNvPr>
          <p:cNvPicPr>
            <a:picLocks noChangeAspect="1"/>
          </p:cNvPicPr>
          <p:nvPr/>
        </p:nvPicPr>
        <p:blipFill>
          <a:blip r:embed="rId6"/>
          <a:stretch>
            <a:fillRect/>
          </a:stretch>
        </p:blipFill>
        <p:spPr>
          <a:xfrm>
            <a:off x="10974659" y="272383"/>
            <a:ext cx="1059366" cy="570356"/>
          </a:xfrm>
          <a:prstGeom prst="rect">
            <a:avLst/>
          </a:prstGeom>
        </p:spPr>
      </p:pic>
    </p:spTree>
    <p:extLst>
      <p:ext uri="{BB962C8B-B14F-4D97-AF65-F5344CB8AC3E}">
        <p14:creationId xmlns:p14="http://schemas.microsoft.com/office/powerpoint/2010/main" val="198341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91C948-0C15-7271-BD7A-9A32CC481C4F}"/>
              </a:ext>
            </a:extLst>
          </p:cNvPr>
          <p:cNvSpPr txBox="1"/>
          <p:nvPr/>
        </p:nvSpPr>
        <p:spPr>
          <a:xfrm>
            <a:off x="279731" y="1589404"/>
            <a:ext cx="5816270" cy="4708981"/>
          </a:xfrm>
          <a:prstGeom prst="rect">
            <a:avLst/>
          </a:prstGeom>
          <a:noFill/>
        </p:spPr>
        <p:txBody>
          <a:bodyPr wrap="square" lIns="91440" tIns="45720" rIns="91440" bIns="45720" rtlCol="0" anchor="t">
            <a:spAutoFit/>
          </a:bodyPr>
          <a:lstStyle/>
          <a:p>
            <a:endParaRPr lang="is-IS" sz="2000" b="1" dirty="0">
              <a:solidFill>
                <a:srgbClr val="FFC000"/>
              </a:solidFill>
              <a:latin typeface="Noto Sans" panose="020B0502040504020204" pitchFamily="34" charset="0"/>
              <a:ea typeface="Noto Sans" panose="020B0502040504020204" pitchFamily="34" charset="0"/>
              <a:cs typeface="Noto Sans" panose="020B0502040504020204" pitchFamily="34" charset="0"/>
            </a:endParaRPr>
          </a:p>
          <a:p>
            <a:r>
              <a:rPr lang="is-IS" sz="2400" b="1" dirty="0">
                <a:solidFill>
                  <a:srgbClr val="FFC000"/>
                </a:solidFill>
                <a:latin typeface="Noto Sans" panose="020B0502040504020204" pitchFamily="34" charset="0"/>
                <a:ea typeface="Noto Sans" panose="020B0502040504020204" pitchFamily="34" charset="0"/>
                <a:cs typeface="Noto Sans" panose="020B0502040504020204" pitchFamily="34" charset="0"/>
              </a:rPr>
              <a:t>Um UNICEF – Hreyfinguna</a:t>
            </a:r>
            <a:endParaRPr lang="is-IS" sz="2400" dirty="0">
              <a:latin typeface="Noto Sans" panose="020B0502040504020204" pitchFamily="34" charset="0"/>
              <a:ea typeface="Noto Sans" panose="020B0502040504020204" pitchFamily="34" charset="0"/>
              <a:cs typeface="Noto Sans" panose="020B0502040504020204" pitchFamily="34" charset="0"/>
            </a:endParaRPr>
          </a:p>
          <a:p>
            <a:endParaRPr lang="is-IS" dirty="0">
              <a:latin typeface="Noto Sans" panose="020B0502040504020204" pitchFamily="34" charset="0"/>
              <a:ea typeface="Noto Sans" panose="020B0502040504020204" pitchFamily="34" charset="0"/>
              <a:cs typeface="Noto Sans" panose="020B0502040504020204" pitchFamily="34" charset="0"/>
            </a:endParaRPr>
          </a:p>
          <a:p>
            <a:pPr algn="l"/>
            <a:r>
              <a:rPr lang="is-IS" sz="1400" i="0" dirty="0">
                <a:effectLst/>
                <a:latin typeface="Noto Sans" panose="020B0502040504020204" pitchFamily="34" charset="0"/>
                <a:ea typeface="Noto Sans" panose="020B0502040504020204" pitchFamily="34" charset="0"/>
                <a:cs typeface="Noto Sans" panose="020B0502040504020204" pitchFamily="34" charset="0"/>
              </a:rPr>
              <a:t>Börnin sem taka þátt í UNICEF - Hreyfingunni fá vandaða fræðslu um réttindi sín og </a:t>
            </a:r>
            <a:r>
              <a:rPr lang="is-IS" sz="1400" i="0" dirty="0" err="1">
                <a:effectLst/>
                <a:latin typeface="Noto Sans" panose="020B0502040504020204" pitchFamily="34" charset="0"/>
                <a:ea typeface="Noto Sans" panose="020B0502040504020204" pitchFamily="34" charset="0"/>
                <a:cs typeface="Noto Sans" panose="020B0502040504020204" pitchFamily="34" charset="0"/>
              </a:rPr>
              <a:t>ólíkar</a:t>
            </a:r>
            <a:r>
              <a:rPr lang="is-IS" sz="1400" i="0" dirty="0">
                <a:effectLst/>
                <a:latin typeface="Noto Sans" panose="020B0502040504020204" pitchFamily="34" charset="0"/>
                <a:ea typeface="Noto Sans" panose="020B0502040504020204" pitchFamily="34" charset="0"/>
                <a:cs typeface="Noto Sans" panose="020B0502040504020204" pitchFamily="34" charset="0"/>
              </a:rPr>
              <a:t> aðstæður jafnaldra sinna í öðrum löndum. Þau láta til sín taka með áheitasöfnun sem nær hámarki á sérstökum viðburðadegi sem skólinn eða frístundin skipuleggur. </a:t>
            </a:r>
          </a:p>
          <a:p>
            <a:pPr algn="l"/>
            <a:endParaRPr lang="is-IS" sz="1400" i="0" dirty="0">
              <a:effectLst/>
              <a:latin typeface="Noto Sans" panose="020B0502040504020204" pitchFamily="34" charset="0"/>
              <a:ea typeface="Noto Sans" panose="020B0502040504020204" pitchFamily="34" charset="0"/>
              <a:cs typeface="Noto Sans" panose="020B0502040504020204" pitchFamily="34" charset="0"/>
            </a:endParaRPr>
          </a:p>
          <a:p>
            <a:pPr algn="l"/>
            <a:r>
              <a:rPr lang="is-IS" sz="1400" i="0" dirty="0">
                <a:effectLst/>
                <a:latin typeface="Noto Sans" panose="020B0502040504020204" pitchFamily="34" charset="0"/>
                <a:ea typeface="Noto Sans" panose="020B0502040504020204" pitchFamily="34" charset="0"/>
                <a:cs typeface="Noto Sans" panose="020B0502040504020204" pitchFamily="34" charset="0"/>
              </a:rPr>
              <a:t>UNICEF - Hreyfingin hæfir öllum börnum, jafnt stórum sem smáum. Verkefnið </a:t>
            </a:r>
            <a:r>
              <a:rPr lang="is-IS" sz="1400" i="0" dirty="0" err="1">
                <a:effectLst/>
                <a:latin typeface="Noto Sans" panose="020B0502040504020204" pitchFamily="34" charset="0"/>
                <a:ea typeface="Noto Sans" panose="020B0502040504020204" pitchFamily="34" charset="0"/>
                <a:cs typeface="Noto Sans" panose="020B0502040504020204" pitchFamily="34" charset="0"/>
              </a:rPr>
              <a:t>samræmist</a:t>
            </a:r>
            <a:r>
              <a:rPr lang="is-IS" sz="1400" i="0" dirty="0">
                <a:effectLst/>
                <a:latin typeface="Noto Sans" panose="020B0502040504020204" pitchFamily="34" charset="0"/>
                <a:ea typeface="Noto Sans" panose="020B0502040504020204" pitchFamily="34" charset="0"/>
                <a:cs typeface="Noto Sans" panose="020B0502040504020204" pitchFamily="34" charset="0"/>
              </a:rPr>
              <a:t> grunnþáttum námsskrár um heilbrigði, velferð, lýðræði, mannréttindi og jafnrétti. Markmiðið er að börnin </a:t>
            </a:r>
            <a:r>
              <a:rPr lang="is-IS" sz="1400" i="0" dirty="0" err="1">
                <a:effectLst/>
                <a:latin typeface="Noto Sans" panose="020B0502040504020204" pitchFamily="34" charset="0"/>
                <a:ea typeface="Noto Sans" panose="020B0502040504020204" pitchFamily="34" charset="0"/>
                <a:cs typeface="Noto Sans" panose="020B0502040504020204" pitchFamily="34" charset="0"/>
              </a:rPr>
              <a:t>fræðist</a:t>
            </a:r>
            <a:r>
              <a:rPr lang="is-IS" sz="1400" i="0" dirty="0">
                <a:effectLst/>
                <a:latin typeface="Noto Sans" panose="020B0502040504020204" pitchFamily="34" charset="0"/>
                <a:ea typeface="Noto Sans" panose="020B0502040504020204" pitchFamily="34" charset="0"/>
                <a:cs typeface="Noto Sans" panose="020B0502040504020204" pitchFamily="34" charset="0"/>
              </a:rPr>
              <a:t> um réttindi sín og allra barna og finnist þau um leið hafa áorkað einhverju í </a:t>
            </a:r>
            <a:r>
              <a:rPr lang="is-IS" sz="1400" i="0" dirty="0" err="1">
                <a:effectLst/>
                <a:latin typeface="Noto Sans" panose="020B0502040504020204" pitchFamily="34" charset="0"/>
                <a:ea typeface="Noto Sans" panose="020B0502040504020204" pitchFamily="34" charset="0"/>
                <a:cs typeface="Noto Sans" panose="020B0502040504020204" pitchFamily="34" charset="0"/>
              </a:rPr>
              <a:t>þágu</a:t>
            </a:r>
            <a:r>
              <a:rPr lang="is-IS" sz="1400" i="0" dirty="0">
                <a:effectLst/>
                <a:latin typeface="Noto Sans" panose="020B0502040504020204" pitchFamily="34" charset="0"/>
                <a:ea typeface="Noto Sans" panose="020B0502040504020204" pitchFamily="34" charset="0"/>
                <a:cs typeface="Noto Sans" panose="020B0502040504020204" pitchFamily="34" charset="0"/>
              </a:rPr>
              <a:t> jafnaldra sinna, sem búa við lakari lífskjör eða hafa þurft að leggja á flótta vegna stríðsátaka eða náttúruhamfara. Mikilvægt er að börnin upplifi að hægt </a:t>
            </a:r>
            <a:r>
              <a:rPr lang="is-IS" sz="1400" i="0" dirty="0" err="1">
                <a:effectLst/>
                <a:latin typeface="Noto Sans" panose="020B0502040504020204" pitchFamily="34" charset="0"/>
                <a:ea typeface="Noto Sans" panose="020B0502040504020204" pitchFamily="34" charset="0"/>
                <a:cs typeface="Noto Sans" panose="020B0502040504020204" pitchFamily="34" charset="0"/>
              </a:rPr>
              <a:t>sé</a:t>
            </a:r>
            <a:r>
              <a:rPr lang="is-IS" sz="1400" i="0" dirty="0">
                <a:effectLst/>
                <a:latin typeface="Noto Sans" panose="020B0502040504020204" pitchFamily="34" charset="0"/>
                <a:ea typeface="Noto Sans" panose="020B0502040504020204" pitchFamily="34" charset="0"/>
                <a:cs typeface="Noto Sans" panose="020B0502040504020204" pitchFamily="34" charset="0"/>
              </a:rPr>
              <a:t> að leysa vandamál ef gripið er til aðgerða.</a:t>
            </a:r>
          </a:p>
          <a:p>
            <a:pPr algn="l"/>
            <a:endParaRPr lang="is-IS" sz="1400" dirty="0">
              <a:latin typeface="Noto Sans" panose="020B0502040504020204" pitchFamily="34" charset="0"/>
              <a:ea typeface="Noto Sans" panose="020B0502040504020204" pitchFamily="34" charset="0"/>
              <a:cs typeface="Noto Sans" panose="020B0502040504020204" pitchFamily="34" charset="0"/>
            </a:endParaRPr>
          </a:p>
          <a:p>
            <a:r>
              <a:rPr lang="is-IS" sz="1400" b="1" dirty="0">
                <a:latin typeface="Noto Sans" panose="020B0502040504020204" pitchFamily="34" charset="0"/>
                <a:ea typeface="Noto Sans" panose="020B0502040504020204" pitchFamily="34" charset="0"/>
                <a:cs typeface="Noto Sans" panose="020B0502040504020204" pitchFamily="34" charset="0"/>
              </a:rPr>
              <a:t>Þessi </a:t>
            </a:r>
            <a:r>
              <a:rPr lang="is-IS" sz="1400" b="1" dirty="0" err="1">
                <a:latin typeface="Noto Sans" panose="020B0502040504020204" pitchFamily="34" charset="0"/>
                <a:ea typeface="Noto Sans" panose="020B0502040504020204" pitchFamily="34" charset="0"/>
                <a:cs typeface="Noto Sans" panose="020B0502040504020204" pitchFamily="34" charset="0"/>
              </a:rPr>
              <a:t>glærupakki</a:t>
            </a:r>
            <a:r>
              <a:rPr lang="is-IS" sz="1400" b="1" dirty="0">
                <a:latin typeface="Noto Sans" panose="020B0502040504020204" pitchFamily="34" charset="0"/>
                <a:ea typeface="Noto Sans" panose="020B0502040504020204" pitchFamily="34" charset="0"/>
                <a:cs typeface="Noto Sans" panose="020B0502040504020204" pitchFamily="34" charset="0"/>
              </a:rPr>
              <a:t> fylgir með myndbandinu: </a:t>
            </a:r>
            <a:endParaRPr lang="is-IS" dirty="0">
              <a:latin typeface="Noto Sans" panose="020B0502040504020204" pitchFamily="34" charset="0"/>
              <a:ea typeface="Noto Sans" panose="020B0502040504020204" pitchFamily="34" charset="0"/>
              <a:cs typeface="Noto Sans" panose="020B0502040504020204" pitchFamily="34" charset="0"/>
            </a:endParaRPr>
          </a:p>
          <a:p>
            <a:r>
              <a:rPr lang="is-IS" sz="1400" b="1" dirty="0">
                <a:latin typeface="Noto Sans" panose="020B0502040504020204" pitchFamily="34" charset="0"/>
                <a:ea typeface="Noto Sans" panose="020B0502040504020204" pitchFamily="34" charset="0"/>
                <a:cs typeface="Noto Sans" panose="020B0502040504020204" pitchFamily="34" charset="0"/>
              </a:rPr>
              <a:t>Krakkar spyrja – stríð og áhrif þess á börn. </a:t>
            </a:r>
          </a:p>
          <a:p>
            <a:r>
              <a:rPr lang="is-IS" sz="1400" b="1" dirty="0">
                <a:solidFill>
                  <a:srgbClr val="FFFF00"/>
                </a:solidFill>
                <a:latin typeface="Noto Sans" panose="020B0502040504020204" pitchFamily="34" charset="0"/>
                <a:ea typeface="Noto Sans" panose="020B0502040504020204" pitchFamily="34" charset="0"/>
                <a:cs typeface="Noto Sans" panose="020B0502040504020204" pitchFamily="34" charset="0"/>
              </a:rPr>
              <a:t>HLEKKUR</a:t>
            </a:r>
          </a:p>
        </p:txBody>
      </p:sp>
      <p:sp>
        <p:nvSpPr>
          <p:cNvPr id="10" name="TextBox 9">
            <a:extLst>
              <a:ext uri="{FF2B5EF4-FFF2-40B4-BE49-F238E27FC236}">
                <a16:creationId xmlns:a16="http://schemas.microsoft.com/office/drawing/2014/main" id="{12BEF5AE-E11F-21F6-447F-1C0D0A46F1D9}"/>
              </a:ext>
            </a:extLst>
          </p:cNvPr>
          <p:cNvSpPr txBox="1"/>
          <p:nvPr/>
        </p:nvSpPr>
        <p:spPr>
          <a:xfrm>
            <a:off x="7363597" y="4696900"/>
            <a:ext cx="3200669" cy="369332"/>
          </a:xfrm>
          <a:prstGeom prst="rect">
            <a:avLst/>
          </a:prstGeom>
          <a:solidFill>
            <a:schemeClr val="tx2"/>
          </a:solidFill>
        </p:spPr>
        <p:txBody>
          <a:bodyPr wrap="square" rtlCol="0">
            <a:spAutoFit/>
          </a:bodyPr>
          <a:lstStyle/>
          <a:p>
            <a:r>
              <a:rPr lang="is-IS" dirty="0">
                <a:solidFill>
                  <a:schemeClr val="bg2"/>
                </a:solidFill>
                <a:latin typeface="Noto Sans" panose="020B0502040504020204" pitchFamily="34" charset="0"/>
                <a:ea typeface="Noto Sans" panose="020B0502040504020204" pitchFamily="34" charset="0"/>
                <a:cs typeface="Noto Sans" panose="020B0502040504020204" pitchFamily="34" charset="0"/>
              </a:rPr>
              <a:t>   Nánari upplýsingar </a:t>
            </a:r>
          </a:p>
        </p:txBody>
      </p:sp>
      <p:grpSp>
        <p:nvGrpSpPr>
          <p:cNvPr id="9" name="Group 8">
            <a:extLst>
              <a:ext uri="{FF2B5EF4-FFF2-40B4-BE49-F238E27FC236}">
                <a16:creationId xmlns:a16="http://schemas.microsoft.com/office/drawing/2014/main" id="{1568EDD3-7D11-5AD4-2126-9296C2F87B1F}"/>
              </a:ext>
            </a:extLst>
          </p:cNvPr>
          <p:cNvGrpSpPr/>
          <p:nvPr/>
        </p:nvGrpSpPr>
        <p:grpSpPr>
          <a:xfrm>
            <a:off x="7343539" y="5160000"/>
            <a:ext cx="3204681" cy="1602420"/>
            <a:chOff x="8016536" y="230819"/>
            <a:chExt cx="2920753" cy="2112886"/>
          </a:xfrm>
          <a:solidFill>
            <a:srgbClr val="00B0F0"/>
          </a:solidFill>
        </p:grpSpPr>
        <p:sp>
          <p:nvSpPr>
            <p:cNvPr id="8" name="Rectangle 7">
              <a:extLst>
                <a:ext uri="{FF2B5EF4-FFF2-40B4-BE49-F238E27FC236}">
                  <a16:creationId xmlns:a16="http://schemas.microsoft.com/office/drawing/2014/main" id="{46FF8C40-2DCD-C101-57F5-6ABEDF12A164}"/>
                </a:ext>
              </a:extLst>
            </p:cNvPr>
            <p:cNvSpPr/>
            <p:nvPr/>
          </p:nvSpPr>
          <p:spPr>
            <a:xfrm>
              <a:off x="8016536" y="230819"/>
              <a:ext cx="2920753" cy="211288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latin typeface="Noto Sans" panose="020B0502040504020204" pitchFamily="34" charset="0"/>
                <a:ea typeface="Noto Sans" panose="020B0502040504020204" pitchFamily="34" charset="0"/>
                <a:cs typeface="Noto Sans" panose="020B0502040504020204" pitchFamily="34" charset="0"/>
              </a:endParaRPr>
            </a:p>
          </p:txBody>
        </p:sp>
        <p:sp>
          <p:nvSpPr>
            <p:cNvPr id="4" name="TextBox 3">
              <a:extLst>
                <a:ext uri="{FF2B5EF4-FFF2-40B4-BE49-F238E27FC236}">
                  <a16:creationId xmlns:a16="http://schemas.microsoft.com/office/drawing/2014/main" id="{0BED7C50-0806-A9F2-9E44-3EBAF84E7A6E}"/>
                </a:ext>
              </a:extLst>
            </p:cNvPr>
            <p:cNvSpPr txBox="1"/>
            <p:nvPr/>
          </p:nvSpPr>
          <p:spPr>
            <a:xfrm>
              <a:off x="8200179" y="317211"/>
              <a:ext cx="2686110" cy="446404"/>
            </a:xfrm>
            <a:prstGeom prst="rect">
              <a:avLst/>
            </a:prstGeom>
            <a:grpFill/>
          </p:spPr>
          <p:txBody>
            <a:bodyPr wrap="square" rtlCol="0">
              <a:spAutoFit/>
            </a:bodyPr>
            <a:lstStyle/>
            <a:p>
              <a:r>
                <a:rPr lang="is-IS" sz="1600">
                  <a:latin typeface="Noto Sans" panose="020B0502040504020204" pitchFamily="34" charset="0"/>
                  <a:ea typeface="Noto Sans" panose="020B0502040504020204" pitchFamily="34" charset="0"/>
                  <a:cs typeface="Noto Sans" panose="020B0502040504020204" pitchFamily="34" charset="0"/>
                  <a:hlinkClick r:id="rId3"/>
                </a:rPr>
                <a:t>Kynningarbæklingur</a:t>
              </a:r>
              <a:endParaRPr lang="is-IS" sz="1600">
                <a:latin typeface="Noto Sans" panose="020B0502040504020204" pitchFamily="34" charset="0"/>
                <a:ea typeface="Noto Sans" panose="020B0502040504020204" pitchFamily="34" charset="0"/>
                <a:cs typeface="Noto Sans" panose="020B0502040504020204" pitchFamily="34" charset="0"/>
              </a:endParaRPr>
            </a:p>
          </p:txBody>
        </p:sp>
        <p:sp>
          <p:nvSpPr>
            <p:cNvPr id="5" name="TextBox 4">
              <a:extLst>
                <a:ext uri="{FF2B5EF4-FFF2-40B4-BE49-F238E27FC236}">
                  <a16:creationId xmlns:a16="http://schemas.microsoft.com/office/drawing/2014/main" id="{54AA510F-D30D-6756-DDF0-4EA3FBB5F897}"/>
                </a:ext>
              </a:extLst>
            </p:cNvPr>
            <p:cNvSpPr txBox="1"/>
            <p:nvPr/>
          </p:nvSpPr>
          <p:spPr>
            <a:xfrm>
              <a:off x="8200179" y="790969"/>
              <a:ext cx="2686110" cy="446404"/>
            </a:xfrm>
            <a:prstGeom prst="rect">
              <a:avLst/>
            </a:prstGeom>
            <a:grpFill/>
          </p:spPr>
          <p:txBody>
            <a:bodyPr wrap="square" rtlCol="0">
              <a:spAutoFit/>
            </a:bodyPr>
            <a:lstStyle/>
            <a:p>
              <a:r>
                <a:rPr lang="is-IS" sz="1600">
                  <a:latin typeface="Noto Sans" panose="020B0502040504020204" pitchFamily="34" charset="0"/>
                  <a:ea typeface="Noto Sans" panose="020B0502040504020204" pitchFamily="34" charset="0"/>
                  <a:cs typeface="Noto Sans" panose="020B0502040504020204" pitchFamily="34" charset="0"/>
                  <a:hlinkClick r:id="rId4"/>
                </a:rPr>
                <a:t>Framkvæmdarbæklingur</a:t>
              </a:r>
              <a:endParaRPr lang="is-IS" sz="1600">
                <a:latin typeface="Noto Sans" panose="020B0502040504020204" pitchFamily="34" charset="0"/>
                <a:ea typeface="Noto Sans" panose="020B0502040504020204" pitchFamily="34" charset="0"/>
                <a:cs typeface="Noto Sans" panose="020B0502040504020204" pitchFamily="34" charset="0"/>
              </a:endParaRPr>
            </a:p>
          </p:txBody>
        </p:sp>
        <p:sp>
          <p:nvSpPr>
            <p:cNvPr id="6" name="TextBox 5">
              <a:extLst>
                <a:ext uri="{FF2B5EF4-FFF2-40B4-BE49-F238E27FC236}">
                  <a16:creationId xmlns:a16="http://schemas.microsoft.com/office/drawing/2014/main" id="{B89BBC9E-FE8E-6B02-D80A-E2CB6A7270CC}"/>
                </a:ext>
              </a:extLst>
            </p:cNvPr>
            <p:cNvSpPr txBox="1"/>
            <p:nvPr/>
          </p:nvSpPr>
          <p:spPr>
            <a:xfrm>
              <a:off x="8200179" y="1294322"/>
              <a:ext cx="2121763" cy="446404"/>
            </a:xfrm>
            <a:prstGeom prst="rect">
              <a:avLst/>
            </a:prstGeom>
            <a:grpFill/>
          </p:spPr>
          <p:txBody>
            <a:bodyPr wrap="square" rtlCol="0">
              <a:spAutoFit/>
            </a:bodyPr>
            <a:lstStyle/>
            <a:p>
              <a:r>
                <a:rPr lang="is-IS" sz="1600">
                  <a:latin typeface="Noto Sans" panose="020B0502040504020204" pitchFamily="34" charset="0"/>
                  <a:ea typeface="Noto Sans" panose="020B0502040504020204" pitchFamily="34" charset="0"/>
                  <a:cs typeface="Noto Sans" panose="020B0502040504020204" pitchFamily="34" charset="0"/>
                  <a:hlinkClick r:id="rId5"/>
                </a:rPr>
                <a:t>Fyrir aðstandendur</a:t>
              </a:r>
              <a:endParaRPr lang="is-IS" sz="1600">
                <a:latin typeface="Noto Sans" panose="020B0502040504020204" pitchFamily="34" charset="0"/>
                <a:ea typeface="Noto Sans" panose="020B0502040504020204" pitchFamily="34" charset="0"/>
                <a:cs typeface="Noto Sans" panose="020B0502040504020204" pitchFamily="34" charset="0"/>
              </a:endParaRPr>
            </a:p>
          </p:txBody>
        </p:sp>
        <p:sp>
          <p:nvSpPr>
            <p:cNvPr id="7" name="TextBox 6">
              <a:extLst>
                <a:ext uri="{FF2B5EF4-FFF2-40B4-BE49-F238E27FC236}">
                  <a16:creationId xmlns:a16="http://schemas.microsoft.com/office/drawing/2014/main" id="{21323F13-0C54-561F-4636-6A030B4FAC37}"/>
                </a:ext>
              </a:extLst>
            </p:cNvPr>
            <p:cNvSpPr txBox="1"/>
            <p:nvPr/>
          </p:nvSpPr>
          <p:spPr>
            <a:xfrm>
              <a:off x="8200179" y="1797672"/>
              <a:ext cx="1420427" cy="446404"/>
            </a:xfrm>
            <a:prstGeom prst="rect">
              <a:avLst/>
            </a:prstGeom>
            <a:grpFill/>
          </p:spPr>
          <p:txBody>
            <a:bodyPr wrap="square" lIns="91440" tIns="45720" rIns="91440" bIns="45720" rtlCol="0" anchor="t">
              <a:spAutoFit/>
            </a:bodyPr>
            <a:lstStyle/>
            <a:p>
              <a:r>
                <a:rPr lang="is-IS" sz="1600">
                  <a:latin typeface="Noto Sans" panose="020B0502040504020204" pitchFamily="34" charset="0"/>
                  <a:ea typeface="Noto Sans" panose="020B0502040504020204" pitchFamily="34" charset="0"/>
                  <a:cs typeface="Noto Sans" panose="020B0502040504020204" pitchFamily="34" charset="0"/>
                  <a:hlinkClick r:id="rId6"/>
                </a:rPr>
                <a:t>Áheitablað </a:t>
              </a:r>
              <a:r>
                <a:rPr lang="is-IS" sz="1600">
                  <a:latin typeface="Noto Sans" panose="020B0502040504020204" pitchFamily="34" charset="0"/>
                  <a:ea typeface="Noto Sans" panose="020B0502040504020204" pitchFamily="34" charset="0"/>
                  <a:cs typeface="Noto Sans" panose="020B0502040504020204" pitchFamily="34" charset="0"/>
                </a:rPr>
                <a:t> </a:t>
              </a:r>
            </a:p>
          </p:txBody>
        </p:sp>
      </p:grpSp>
      <p:pic>
        <p:nvPicPr>
          <p:cNvPr id="14" name="Picture 13">
            <a:extLst>
              <a:ext uri="{FF2B5EF4-FFF2-40B4-BE49-F238E27FC236}">
                <a16:creationId xmlns:a16="http://schemas.microsoft.com/office/drawing/2014/main" id="{516C027C-FFE6-3A20-E613-4D0A99F7B36A}"/>
              </a:ext>
            </a:extLst>
          </p:cNvPr>
          <p:cNvPicPr>
            <a:picLocks noChangeAspect="1"/>
          </p:cNvPicPr>
          <p:nvPr/>
        </p:nvPicPr>
        <p:blipFill>
          <a:blip r:embed="rId7"/>
          <a:stretch>
            <a:fillRect/>
          </a:stretch>
        </p:blipFill>
        <p:spPr>
          <a:xfrm>
            <a:off x="119746" y="128727"/>
            <a:ext cx="6035563" cy="1487553"/>
          </a:xfrm>
          <a:prstGeom prst="rect">
            <a:avLst/>
          </a:prstGeom>
        </p:spPr>
      </p:pic>
      <p:pic>
        <p:nvPicPr>
          <p:cNvPr id="11" name="Picture 10">
            <a:extLst>
              <a:ext uri="{FF2B5EF4-FFF2-40B4-BE49-F238E27FC236}">
                <a16:creationId xmlns:a16="http://schemas.microsoft.com/office/drawing/2014/main" id="{709A16A7-A950-844A-F147-8CFCB9A87DCC}"/>
              </a:ext>
            </a:extLst>
          </p:cNvPr>
          <p:cNvPicPr>
            <a:picLocks noChangeAspect="1"/>
          </p:cNvPicPr>
          <p:nvPr/>
        </p:nvPicPr>
        <p:blipFill>
          <a:blip r:embed="rId8"/>
          <a:stretch>
            <a:fillRect/>
          </a:stretch>
        </p:blipFill>
        <p:spPr>
          <a:xfrm>
            <a:off x="7303770" y="546686"/>
            <a:ext cx="3284220" cy="3972560"/>
          </a:xfrm>
          <a:prstGeom prst="rect">
            <a:avLst/>
          </a:prstGeom>
        </p:spPr>
      </p:pic>
      <p:pic>
        <p:nvPicPr>
          <p:cNvPr id="16" name="Picture 15">
            <a:extLst>
              <a:ext uri="{FF2B5EF4-FFF2-40B4-BE49-F238E27FC236}">
                <a16:creationId xmlns:a16="http://schemas.microsoft.com/office/drawing/2014/main" id="{D4301F12-C4FF-C29E-7975-A3445D5BC205}"/>
              </a:ext>
            </a:extLst>
          </p:cNvPr>
          <p:cNvPicPr>
            <a:picLocks noChangeAspect="1"/>
          </p:cNvPicPr>
          <p:nvPr/>
        </p:nvPicPr>
        <p:blipFill>
          <a:blip r:embed="rId9"/>
          <a:stretch>
            <a:fillRect/>
          </a:stretch>
        </p:blipFill>
        <p:spPr>
          <a:xfrm>
            <a:off x="10872439" y="207334"/>
            <a:ext cx="1059366" cy="570356"/>
          </a:xfrm>
          <a:prstGeom prst="rect">
            <a:avLst/>
          </a:prstGeom>
        </p:spPr>
      </p:pic>
    </p:spTree>
    <p:extLst>
      <p:ext uri="{BB962C8B-B14F-4D97-AF65-F5344CB8AC3E}">
        <p14:creationId xmlns:p14="http://schemas.microsoft.com/office/powerpoint/2010/main" val="3508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49E2E5-D8D7-63E0-749E-E06D18869C16}"/>
              </a:ext>
            </a:extLst>
          </p:cNvPr>
          <p:cNvSpPr txBox="1"/>
          <p:nvPr/>
        </p:nvSpPr>
        <p:spPr>
          <a:xfrm>
            <a:off x="272413" y="1169814"/>
            <a:ext cx="5823587" cy="5478423"/>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is-IS" sz="14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Réttindafræðsla felur í sér að mannréttindi, réttindi barna og virðing fyrir réttindum annarra </a:t>
            </a:r>
            <a:r>
              <a:rPr kumimoji="0" lang="is-IS" sz="1400" b="0"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sé</a:t>
            </a:r>
            <a:r>
              <a:rPr kumimoji="0" lang="is-IS" sz="14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kennd í lýðræðislegu umhverfi, þar sem gagnkvæm virðing ríkir á milli kennara og barna. Börnin </a:t>
            </a:r>
            <a:r>
              <a:rPr kumimoji="0" lang="is-IS" sz="1400" b="0"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öðlast</a:t>
            </a:r>
            <a:r>
              <a:rPr kumimoji="0" lang="is-IS" sz="14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þekkingu og færni sem leggur grunninn að áhrifaríkri og lýðræðislegri þátttöku í samfélaginu. Í þessu umhverfi er lögð áhersla á að réttindi barna, þar með talin réttindi fatlaðra barna og annarra jaðarsettra barna, séu ekki aðeins kennd heldur einnig virt og þeim framfylgt. Afstaðan gagnvart börnum er sú að þau séu nú þegar fullgildir þátttakendur ekki aðeins væntanlegir borgarar.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is-IS" sz="14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is-IS" sz="14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Mikilvægt er að réttindafræðsla byggi á réttindum en ekki skyldum. Það er ekki að ástæðulausu sem Barnasáttmálinn kveður ekki á um neinar skyldur barna. Með því að </a:t>
            </a:r>
            <a:r>
              <a:rPr kumimoji="0" lang="is-IS" sz="1400" b="0"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læra</a:t>
            </a:r>
            <a:r>
              <a:rPr kumimoji="0" lang="is-IS" sz="14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um réttindi sín </a:t>
            </a:r>
            <a:r>
              <a:rPr kumimoji="0" lang="is-IS" sz="1400" b="0"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læra</a:t>
            </a:r>
            <a:r>
              <a:rPr kumimoji="0" lang="is-IS" sz="14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börn að um réttindi </a:t>
            </a:r>
            <a:r>
              <a:rPr kumimoji="0" lang="is-IS" sz="1400" b="1"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allra barna</a:t>
            </a:r>
            <a:r>
              <a:rPr kumimoji="0" lang="is-IS" sz="14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er að ræða og að þau þurfi að virða réttindi annarra.    </a:t>
            </a:r>
            <a:br>
              <a:rPr kumimoji="0" lang="is-IS" sz="14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br>
            <a:endParaRPr kumimoji="0" lang="is-IS" sz="14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is-IS" sz="14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Það viðhorf sem sums staðar hefur ríkt í garð réttindafræðslu er að það </a:t>
            </a:r>
            <a:r>
              <a:rPr kumimoji="0" lang="is-IS" sz="1400" b="0"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sé</a:t>
            </a:r>
            <a:r>
              <a:rPr kumimoji="0" lang="is-IS" sz="14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áhættusamt að börn kynnist því að þau hafi réttindi því þá muni þau fullorðnu missa allt vald og börn taki stjórnina og verði tilætlunarsöm. Þeir sem eru þeirrar skoðunar vilja oft meina að það </a:t>
            </a:r>
            <a:r>
              <a:rPr kumimoji="0" lang="is-IS" sz="1400" b="0"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sé</a:t>
            </a:r>
            <a:r>
              <a:rPr kumimoji="0" lang="is-IS" sz="14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mikilvægara að kenna börnum um skyldur en ekki réttindi. Þegar árangur réttindafræðslu sem byggð hefur verið á réttindum hefur verið skoðaður kemur </a:t>
            </a:r>
            <a:r>
              <a:rPr kumimoji="0" lang="is-IS" sz="1400" b="0"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þó</a:t>
            </a:r>
            <a:r>
              <a:rPr kumimoji="0" lang="is-IS" sz="14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í ljós hið gagnstæða.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is-IS" sz="14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14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6" name="TextBox 5">
            <a:extLst>
              <a:ext uri="{FF2B5EF4-FFF2-40B4-BE49-F238E27FC236}">
                <a16:creationId xmlns:a16="http://schemas.microsoft.com/office/drawing/2014/main" id="{F41C58AD-500E-7519-F8EC-E04A18F33754}"/>
              </a:ext>
            </a:extLst>
          </p:cNvPr>
          <p:cNvSpPr txBox="1"/>
          <p:nvPr/>
        </p:nvSpPr>
        <p:spPr>
          <a:xfrm>
            <a:off x="282402" y="672615"/>
            <a:ext cx="5059680"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2400" b="1" i="0" u="none" strike="noStrike" kern="1200" cap="none" spc="0" normalizeH="0" baseline="0" noProof="0" dirty="0">
                <a:ln>
                  <a:noFill/>
                </a:ln>
                <a:solidFill>
                  <a:srgbClr val="FFC000"/>
                </a:solidFill>
                <a:effectLst/>
                <a:uLnTx/>
                <a:uFillTx/>
                <a:latin typeface="Univers"/>
              </a:rPr>
              <a:t>Réttindafræðsla</a:t>
            </a:r>
            <a:endParaRPr lang="is-IS" sz="2400" b="1" i="0" u="none" strike="noStrike" kern="1200" cap="none" spc="0" normalizeH="0" baseline="0" noProof="0" dirty="0">
              <a:ln>
                <a:noFill/>
              </a:ln>
              <a:solidFill>
                <a:srgbClr val="FFC000"/>
              </a:solidFill>
              <a:effectLst/>
              <a:uLnTx/>
              <a:uFillTx/>
              <a:latin typeface="Univer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E57781EF-0D36-68A0-E05D-F1B6BB2FA5C1}"/>
              </a:ext>
            </a:extLst>
          </p:cNvPr>
          <p:cNvSpPr txBox="1"/>
          <p:nvPr/>
        </p:nvSpPr>
        <p:spPr>
          <a:xfrm>
            <a:off x="6356360" y="1167520"/>
            <a:ext cx="4322525" cy="2308324"/>
          </a:xfrm>
          <a:prstGeom prst="rect">
            <a:avLst/>
          </a:prstGeom>
          <a:noFill/>
        </p:spPr>
        <p:txBody>
          <a:bodyPr wrap="square">
            <a:spAutoFit/>
          </a:bodyPr>
          <a:lstStyle/>
          <a:p>
            <a:pPr algn="l" rtl="0" fontAlgn="base"/>
            <a:r>
              <a:rPr lang="is-IS" i="0" dirty="0">
                <a:effectLst/>
                <a:latin typeface="Noto Sans" panose="020B0502040504020204" pitchFamily="34" charset="0"/>
                <a:ea typeface="Noto Sans" panose="020B0502040504020204" pitchFamily="34" charset="0"/>
                <a:cs typeface="Noto Sans" panose="020B0502040504020204" pitchFamily="34" charset="0"/>
              </a:rPr>
              <a:t>Börn sem hafa fengið </a:t>
            </a:r>
            <a:r>
              <a:rPr lang="is-IS" b="1" i="0" dirty="0">
                <a:effectLst/>
                <a:latin typeface="Noto Sans" panose="020B0502040504020204" pitchFamily="34" charset="0"/>
                <a:ea typeface="Noto Sans" panose="020B0502040504020204" pitchFamily="34" charset="0"/>
                <a:cs typeface="Noto Sans" panose="020B0502040504020204" pitchFamily="34" charset="0"/>
              </a:rPr>
              <a:t>fræðslu</a:t>
            </a:r>
            <a:r>
              <a:rPr lang="is-IS" i="0" dirty="0">
                <a:effectLst/>
                <a:latin typeface="Noto Sans" panose="020B0502040504020204" pitchFamily="34" charset="0"/>
                <a:ea typeface="Noto Sans" panose="020B0502040504020204" pitchFamily="34" charset="0"/>
                <a:cs typeface="Noto Sans" panose="020B0502040504020204" pitchFamily="34" charset="0"/>
              </a:rPr>
              <a:t> byggða á </a:t>
            </a:r>
            <a:r>
              <a:rPr lang="is-IS" b="1" i="0" dirty="0">
                <a:effectLst/>
                <a:latin typeface="Noto Sans" panose="020B0502040504020204" pitchFamily="34" charset="0"/>
                <a:ea typeface="Noto Sans" panose="020B0502040504020204" pitchFamily="34" charset="0"/>
                <a:cs typeface="Noto Sans" panose="020B0502040504020204" pitchFamily="34" charset="0"/>
              </a:rPr>
              <a:t>réttindum</a:t>
            </a:r>
            <a:r>
              <a:rPr lang="is-IS" i="0" dirty="0">
                <a:effectLst/>
                <a:latin typeface="Noto Sans" panose="020B0502040504020204" pitchFamily="34" charset="0"/>
                <a:ea typeface="Noto Sans" panose="020B0502040504020204" pitchFamily="34" charset="0"/>
                <a:cs typeface="Noto Sans" panose="020B0502040504020204" pitchFamily="34" charset="0"/>
              </a:rPr>
              <a:t> en ekki </a:t>
            </a:r>
            <a:r>
              <a:rPr lang="is-IS" b="1" i="0" dirty="0">
                <a:effectLst/>
                <a:latin typeface="Noto Sans" panose="020B0502040504020204" pitchFamily="34" charset="0"/>
                <a:ea typeface="Noto Sans" panose="020B0502040504020204" pitchFamily="34" charset="0"/>
                <a:cs typeface="Noto Sans" panose="020B0502040504020204" pitchFamily="34" charset="0"/>
              </a:rPr>
              <a:t>skyldum</a:t>
            </a:r>
            <a:r>
              <a:rPr lang="is-IS" i="0" dirty="0">
                <a:effectLst/>
                <a:latin typeface="Noto Sans" panose="020B0502040504020204" pitchFamily="34" charset="0"/>
                <a:ea typeface="Noto Sans" panose="020B0502040504020204" pitchFamily="34" charset="0"/>
                <a:cs typeface="Noto Sans" panose="020B0502040504020204" pitchFamily="34" charset="0"/>
              </a:rPr>
              <a:t> bera fremur </a:t>
            </a:r>
            <a:r>
              <a:rPr lang="is-IS" b="1" i="0" dirty="0">
                <a:effectLst/>
                <a:latin typeface="Noto Sans" panose="020B0502040504020204" pitchFamily="34" charset="0"/>
                <a:ea typeface="Noto Sans" panose="020B0502040504020204" pitchFamily="34" charset="0"/>
                <a:cs typeface="Noto Sans" panose="020B0502040504020204" pitchFamily="34" charset="0"/>
              </a:rPr>
              <a:t>virðingu</a:t>
            </a:r>
            <a:r>
              <a:rPr lang="is-IS" i="0" dirty="0">
                <a:effectLst/>
                <a:latin typeface="Noto Sans" panose="020B0502040504020204" pitchFamily="34" charset="0"/>
                <a:ea typeface="Noto Sans" panose="020B0502040504020204" pitchFamily="34" charset="0"/>
                <a:cs typeface="Noto Sans" panose="020B0502040504020204" pitchFamily="34" charset="0"/>
              </a:rPr>
              <a:t> fyrir hvert öðru, þau skilja mikilvægi vinnufriðar og málamiðlana og </a:t>
            </a:r>
            <a:r>
              <a:rPr lang="is-IS" i="0" dirty="0" err="1">
                <a:effectLst/>
                <a:latin typeface="Noto Sans" panose="020B0502040504020204" pitchFamily="34" charset="0"/>
                <a:ea typeface="Noto Sans" panose="020B0502040504020204" pitchFamily="34" charset="0"/>
                <a:cs typeface="Noto Sans" panose="020B0502040504020204" pitchFamily="34" charset="0"/>
              </a:rPr>
              <a:t>öðlast</a:t>
            </a:r>
            <a:r>
              <a:rPr lang="is-IS" i="0" dirty="0">
                <a:effectLst/>
                <a:latin typeface="Noto Sans" panose="020B0502040504020204" pitchFamily="34" charset="0"/>
                <a:ea typeface="Noto Sans" panose="020B0502040504020204" pitchFamily="34" charset="0"/>
                <a:cs typeface="Noto Sans" panose="020B0502040504020204" pitchFamily="34" charset="0"/>
              </a:rPr>
              <a:t> betri félagslega færni. Kennarar þurfa því ekki að </a:t>
            </a:r>
            <a:r>
              <a:rPr lang="is-IS" i="0" dirty="0" err="1">
                <a:effectLst/>
                <a:latin typeface="Noto Sans" panose="020B0502040504020204" pitchFamily="34" charset="0"/>
                <a:ea typeface="Noto Sans" panose="020B0502040504020204" pitchFamily="34" charset="0"/>
                <a:cs typeface="Noto Sans" panose="020B0502040504020204" pitchFamily="34" charset="0"/>
              </a:rPr>
              <a:t>hræðast</a:t>
            </a:r>
            <a:r>
              <a:rPr lang="is-IS" i="0" dirty="0">
                <a:effectLst/>
                <a:latin typeface="Noto Sans" panose="020B0502040504020204" pitchFamily="34" charset="0"/>
                <a:ea typeface="Noto Sans" panose="020B0502040504020204" pitchFamily="34" charset="0"/>
                <a:cs typeface="Noto Sans" panose="020B0502040504020204" pitchFamily="34" charset="0"/>
              </a:rPr>
              <a:t> það að </a:t>
            </a:r>
            <a:r>
              <a:rPr lang="is-IS" b="1" i="0" dirty="0">
                <a:effectLst/>
                <a:latin typeface="Noto Sans" panose="020B0502040504020204" pitchFamily="34" charset="0"/>
                <a:ea typeface="Noto Sans" panose="020B0502040504020204" pitchFamily="34" charset="0"/>
                <a:cs typeface="Noto Sans" panose="020B0502040504020204" pitchFamily="34" charset="0"/>
              </a:rPr>
              <a:t>fræða börn um réttindi þeirra.   </a:t>
            </a:r>
          </a:p>
        </p:txBody>
      </p:sp>
      <p:pic>
        <p:nvPicPr>
          <p:cNvPr id="14" name="Picture 13" descr="A poster of a variety of icons&#10;&#10;Description automatically generated with medium confidence">
            <a:extLst>
              <a:ext uri="{FF2B5EF4-FFF2-40B4-BE49-F238E27FC236}">
                <a16:creationId xmlns:a16="http://schemas.microsoft.com/office/drawing/2014/main" id="{97753312-A18F-7D38-D463-68DBB3007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696" y="4460615"/>
            <a:ext cx="1357297" cy="1900284"/>
          </a:xfrm>
          <a:prstGeom prst="rect">
            <a:avLst/>
          </a:prstGeom>
        </p:spPr>
      </p:pic>
      <p:pic>
        <p:nvPicPr>
          <p:cNvPr id="15" name="Picture 2" descr="Vefslóðir">
            <a:extLst>
              <a:ext uri="{FF2B5EF4-FFF2-40B4-BE49-F238E27FC236}">
                <a16:creationId xmlns:a16="http://schemas.microsoft.com/office/drawing/2014/main" id="{3FA71AE1-3608-1DD0-208B-E22136A7D9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7497" y="4798983"/>
            <a:ext cx="2039245" cy="12235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F4B8FE8C-30F2-6B9E-BBDB-7C15ECAE4B60}"/>
              </a:ext>
            </a:extLst>
          </p:cNvPr>
          <p:cNvPicPr>
            <a:picLocks noChangeAspect="1"/>
          </p:cNvPicPr>
          <p:nvPr/>
        </p:nvPicPr>
        <p:blipFill>
          <a:blip r:embed="rId5"/>
          <a:stretch>
            <a:fillRect/>
          </a:stretch>
        </p:blipFill>
        <p:spPr>
          <a:xfrm>
            <a:off x="8249565" y="4924700"/>
            <a:ext cx="972114" cy="972114"/>
          </a:xfrm>
          <a:prstGeom prst="rect">
            <a:avLst/>
          </a:prstGeom>
        </p:spPr>
      </p:pic>
      <p:pic>
        <p:nvPicPr>
          <p:cNvPr id="7" name="Picture 6">
            <a:extLst>
              <a:ext uri="{FF2B5EF4-FFF2-40B4-BE49-F238E27FC236}">
                <a16:creationId xmlns:a16="http://schemas.microsoft.com/office/drawing/2014/main" id="{2BA0B378-B8DD-4FA3-FFFF-AC2FA210253B}"/>
              </a:ext>
            </a:extLst>
          </p:cNvPr>
          <p:cNvPicPr>
            <a:picLocks noChangeAspect="1"/>
          </p:cNvPicPr>
          <p:nvPr/>
        </p:nvPicPr>
        <p:blipFill>
          <a:blip r:embed="rId6"/>
          <a:stretch>
            <a:fillRect/>
          </a:stretch>
        </p:blipFill>
        <p:spPr>
          <a:xfrm>
            <a:off x="10872439" y="207334"/>
            <a:ext cx="1059366" cy="570356"/>
          </a:xfrm>
          <a:prstGeom prst="rect">
            <a:avLst/>
          </a:prstGeom>
        </p:spPr>
      </p:pic>
    </p:spTree>
    <p:extLst>
      <p:ext uri="{BB962C8B-B14F-4D97-AF65-F5344CB8AC3E}">
        <p14:creationId xmlns:p14="http://schemas.microsoft.com/office/powerpoint/2010/main" val="153176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6B56D00-3111-B32B-BC3B-94548DC03CE7}"/>
              </a:ext>
            </a:extLst>
          </p:cNvPr>
          <p:cNvSpPr txBox="1"/>
          <p:nvPr/>
        </p:nvSpPr>
        <p:spPr>
          <a:xfrm>
            <a:off x="920330" y="1545273"/>
            <a:ext cx="6861644" cy="1169551"/>
          </a:xfrm>
          <a:prstGeom prst="rect">
            <a:avLst/>
          </a:prstGeom>
          <a:noFill/>
        </p:spPr>
        <p:txBody>
          <a:bodyPr wrap="square" lIns="91440" tIns="45720" rIns="91440" bIns="45720" rtlCol="0" anchor="t">
            <a:spAutoFit/>
          </a:bodyPr>
          <a:lstStyle/>
          <a:p>
            <a:endParaRPr lang="is-IS" sz="1400">
              <a:solidFill>
                <a:schemeClr val="bg1"/>
              </a:solidFill>
              <a:latin typeface="Univers" panose="020B0503020202020204" pitchFamily="34" charset="0"/>
            </a:endParaRPr>
          </a:p>
          <a:p>
            <a:endParaRPr lang="is-IS" sz="1400">
              <a:solidFill>
                <a:schemeClr val="bg1"/>
              </a:solidFill>
              <a:latin typeface="Univers" panose="020B0503020202020204" pitchFamily="34" charset="0"/>
            </a:endParaRPr>
          </a:p>
          <a:p>
            <a:endParaRPr lang="is-IS" sz="1400">
              <a:solidFill>
                <a:schemeClr val="bg1"/>
              </a:solidFill>
              <a:latin typeface="Univers" panose="020B0503020202020204" pitchFamily="34" charset="0"/>
            </a:endParaRPr>
          </a:p>
          <a:p>
            <a:endParaRPr lang="is-IS" sz="1400">
              <a:solidFill>
                <a:schemeClr val="bg1"/>
              </a:solidFill>
              <a:latin typeface="Univers" panose="020B0503020202020204" pitchFamily="34" charset="0"/>
            </a:endParaRPr>
          </a:p>
          <a:p>
            <a:endParaRPr lang="is-IS" sz="1400">
              <a:solidFill>
                <a:schemeClr val="bg1"/>
              </a:solidFill>
              <a:latin typeface="Univers" panose="020B0503020202020204" pitchFamily="34" charset="0"/>
            </a:endParaRPr>
          </a:p>
        </p:txBody>
      </p:sp>
      <p:pic>
        <p:nvPicPr>
          <p:cNvPr id="9" name="Picture 8" descr="A white and orange sign with two people&#10;&#10;Description automatically generated">
            <a:extLst>
              <a:ext uri="{FF2B5EF4-FFF2-40B4-BE49-F238E27FC236}">
                <a16:creationId xmlns:a16="http://schemas.microsoft.com/office/drawing/2014/main" id="{02A7591C-0D63-E217-95CE-453303D2B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89" y="5515591"/>
            <a:ext cx="899999" cy="1199999"/>
          </a:xfrm>
          <a:prstGeom prst="rect">
            <a:avLst/>
          </a:prstGeom>
        </p:spPr>
      </p:pic>
      <p:pic>
        <p:nvPicPr>
          <p:cNvPr id="11" name="Picture 10" descr="A sign with two people on a pink background&#10;&#10;Description automatically generated">
            <a:extLst>
              <a:ext uri="{FF2B5EF4-FFF2-40B4-BE49-F238E27FC236}">
                <a16:creationId xmlns:a16="http://schemas.microsoft.com/office/drawing/2014/main" id="{7B2DAFC8-C09B-082B-22D2-66F30713D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914" y="5515592"/>
            <a:ext cx="899999" cy="1199999"/>
          </a:xfrm>
          <a:prstGeom prst="rect">
            <a:avLst/>
          </a:prstGeom>
        </p:spPr>
      </p:pic>
      <p:pic>
        <p:nvPicPr>
          <p:cNvPr id="13" name="Picture 12" descr="A white and black sign with a heart and a person&#10;&#10;Description automatically generated">
            <a:extLst>
              <a:ext uri="{FF2B5EF4-FFF2-40B4-BE49-F238E27FC236}">
                <a16:creationId xmlns:a16="http://schemas.microsoft.com/office/drawing/2014/main" id="{0B81ABF2-A997-7A5D-D133-D8DA169F17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2748" y="5515592"/>
            <a:ext cx="899999" cy="1199999"/>
          </a:xfrm>
          <a:prstGeom prst="rect">
            <a:avLst/>
          </a:prstGeom>
        </p:spPr>
      </p:pic>
      <p:pic>
        <p:nvPicPr>
          <p:cNvPr id="15" name="Picture 14" descr="A blue sign with white text and a person holding a child&#10;&#10;Description automatically generated">
            <a:extLst>
              <a:ext uri="{FF2B5EF4-FFF2-40B4-BE49-F238E27FC236}">
                <a16:creationId xmlns:a16="http://schemas.microsoft.com/office/drawing/2014/main" id="{2BBC2EC7-2365-E67C-71BB-82DA573793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9382" y="5515592"/>
            <a:ext cx="899999" cy="1199999"/>
          </a:xfrm>
          <a:prstGeom prst="rect">
            <a:avLst/>
          </a:prstGeom>
        </p:spPr>
      </p:pic>
      <p:pic>
        <p:nvPicPr>
          <p:cNvPr id="17" name="Picture 16" descr="A pink sign with a person and a couple of hearts and a check mark&#10;&#10;Description automatically generated">
            <a:extLst>
              <a:ext uri="{FF2B5EF4-FFF2-40B4-BE49-F238E27FC236}">
                <a16:creationId xmlns:a16="http://schemas.microsoft.com/office/drawing/2014/main" id="{DADD17AE-677F-77CC-0A3E-10542EBA19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4323" y="5515591"/>
            <a:ext cx="899999" cy="1199999"/>
          </a:xfrm>
          <a:prstGeom prst="rect">
            <a:avLst/>
          </a:prstGeom>
        </p:spPr>
      </p:pic>
      <p:pic>
        <p:nvPicPr>
          <p:cNvPr id="20" name="Picture 19" descr="A green sign with white text&#10;&#10;Description automatically generated">
            <a:extLst>
              <a:ext uri="{FF2B5EF4-FFF2-40B4-BE49-F238E27FC236}">
                <a16:creationId xmlns:a16="http://schemas.microsoft.com/office/drawing/2014/main" id="{6F82A85D-DE94-AF8C-7017-7EFA762D22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0087" y="5515591"/>
            <a:ext cx="899999" cy="1199999"/>
          </a:xfrm>
          <a:prstGeom prst="rect">
            <a:avLst/>
          </a:prstGeom>
        </p:spPr>
      </p:pic>
      <p:pic>
        <p:nvPicPr>
          <p:cNvPr id="22" name="Picture 21" descr="A white icon with a person holding books&#10;&#10;Description automatically generated">
            <a:extLst>
              <a:ext uri="{FF2B5EF4-FFF2-40B4-BE49-F238E27FC236}">
                <a16:creationId xmlns:a16="http://schemas.microsoft.com/office/drawing/2014/main" id="{9D3F45B5-CF2D-7588-3299-32DB43E089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92076" y="5502342"/>
            <a:ext cx="899999" cy="1199999"/>
          </a:xfrm>
          <a:prstGeom prst="rect">
            <a:avLst/>
          </a:prstGeom>
        </p:spPr>
      </p:pic>
      <p:pic>
        <p:nvPicPr>
          <p:cNvPr id="24" name="Picture 23" descr="A purple sign with white text and a person with a ball and musical notes&#10;&#10;Description automatically generated">
            <a:extLst>
              <a:ext uri="{FF2B5EF4-FFF2-40B4-BE49-F238E27FC236}">
                <a16:creationId xmlns:a16="http://schemas.microsoft.com/office/drawing/2014/main" id="{A5E5FEB0-0D10-ACE2-87FA-7178888662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63426" y="5508837"/>
            <a:ext cx="899999" cy="1199999"/>
          </a:xfrm>
          <a:prstGeom prst="rect">
            <a:avLst/>
          </a:prstGeom>
        </p:spPr>
      </p:pic>
      <p:pic>
        <p:nvPicPr>
          <p:cNvPr id="26" name="Picture 25" descr="A bird with a branch on a mallet&#10;&#10;Description automatically generated">
            <a:extLst>
              <a:ext uri="{FF2B5EF4-FFF2-40B4-BE49-F238E27FC236}">
                <a16:creationId xmlns:a16="http://schemas.microsoft.com/office/drawing/2014/main" id="{C1AFF8EC-C50D-DF4D-8514-AF835E0ABBD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46161" y="5599800"/>
            <a:ext cx="821097" cy="821097"/>
          </a:xfrm>
          <a:prstGeom prst="rect">
            <a:avLst/>
          </a:prstGeom>
        </p:spPr>
      </p:pic>
      <p:sp>
        <p:nvSpPr>
          <p:cNvPr id="4" name="Title 3">
            <a:extLst>
              <a:ext uri="{FF2B5EF4-FFF2-40B4-BE49-F238E27FC236}">
                <a16:creationId xmlns:a16="http://schemas.microsoft.com/office/drawing/2014/main" id="{FD6F0029-54AC-F9F8-8B2A-03D181143DAE}"/>
              </a:ext>
            </a:extLst>
          </p:cNvPr>
          <p:cNvSpPr>
            <a:spLocks noGrp="1"/>
          </p:cNvSpPr>
          <p:nvPr>
            <p:ph type="title" idx="4294967295"/>
          </p:nvPr>
        </p:nvSpPr>
        <p:spPr>
          <a:xfrm>
            <a:off x="174172" y="892239"/>
            <a:ext cx="6983229" cy="4401441"/>
          </a:xfrm>
        </p:spPr>
        <p:txBody>
          <a:bodyPr>
            <a:normAutofit fontScale="90000"/>
          </a:bodyPr>
          <a:lstStyle/>
          <a:p>
            <a:r>
              <a:rPr lang="is-IS" sz="2700" kern="1200" dirty="0">
                <a:solidFill>
                  <a:srgbClr val="FFC000"/>
                </a:solidFill>
                <a:effectLst/>
                <a:latin typeface="Noto Sans" panose="020B0502040504020204" pitchFamily="34" charset="0"/>
                <a:ea typeface="Noto Sans" panose="020B0502040504020204" pitchFamily="34" charset="0"/>
                <a:cs typeface="Noto Sans" panose="020B0502040504020204" pitchFamily="34" charset="0"/>
              </a:rPr>
              <a:t>Um verkefnið</a:t>
            </a:r>
            <a:r>
              <a:rPr lang="is-IS" sz="2700" dirty="0">
                <a:solidFill>
                  <a:srgbClr val="FFC000"/>
                </a:solidFill>
                <a:latin typeface="Noto Sans" panose="020B0502040504020204" pitchFamily="34" charset="0"/>
                <a:ea typeface="Noto Sans" panose="020B0502040504020204" pitchFamily="34" charset="0"/>
                <a:cs typeface="Noto Sans" panose="020B0502040504020204" pitchFamily="34" charset="0"/>
              </a:rPr>
              <a:t> og undirbúningur fyrir kennara</a:t>
            </a:r>
            <a:br>
              <a:rPr lang="is-IS" sz="1400" kern="1200" dirty="0">
                <a:effectLst/>
                <a:latin typeface="Noto Sans" panose="020B0502040504020204" pitchFamily="34" charset="0"/>
                <a:ea typeface="Noto Sans" panose="020B0502040504020204" pitchFamily="34" charset="0"/>
                <a:cs typeface="Noto Sans" panose="020B0502040504020204" pitchFamily="34" charset="0"/>
              </a:rPr>
            </a:br>
            <a:br>
              <a:rPr lang="is-IS" sz="1300" b="0" kern="1200" dirty="0">
                <a:effectLst/>
                <a:latin typeface="Noto Sans" panose="020B0502040504020204" pitchFamily="34" charset="0"/>
                <a:ea typeface="Noto Sans" panose="020B0502040504020204" pitchFamily="34" charset="0"/>
                <a:cs typeface="Noto Sans" panose="020B0502040504020204" pitchFamily="34" charset="0"/>
              </a:rPr>
            </a:br>
            <a:r>
              <a:rPr lang="is-IS" sz="1600" b="0" kern="12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UNICEF á Íslandi safnaði saman spurningum barna um stríð og áhrif þes</a:t>
            </a:r>
            <a:r>
              <a:rPr lang="is-IS" sz="1600" b="0" dirty="0">
                <a:solidFill>
                  <a:srgbClr val="FFFFFF"/>
                </a:solidFill>
                <a:latin typeface="Noto Sans" panose="020B0502040504020204" pitchFamily="34" charset="0"/>
                <a:ea typeface="Noto Sans" panose="020B0502040504020204" pitchFamily="34" charset="0"/>
                <a:cs typeface="Noto Sans" panose="020B0502040504020204" pitchFamily="34" charset="0"/>
              </a:rPr>
              <a:t>s á börn. Í myndbandinu svarar Ævar Þór Benediktsson, sendiherra UNICEF á Íslandi nokkrum af þessum spurningum sem tengjast lífi barna sem búa á stríðshrjáðum svæðum. </a:t>
            </a:r>
            <a:br>
              <a:rPr lang="is-IS" sz="1600" b="0" dirty="0">
                <a:latin typeface="Noto Sans" panose="020B0502040504020204" pitchFamily="34" charset="0"/>
                <a:ea typeface="Noto Sans" panose="020B0502040504020204" pitchFamily="34" charset="0"/>
                <a:cs typeface="Noto Sans" panose="020B0502040504020204" pitchFamily="34" charset="0"/>
              </a:rPr>
            </a:br>
            <a:br>
              <a:rPr lang="is-IS" sz="1600" b="0" dirty="0">
                <a:latin typeface="Noto Sans" panose="020B0502040504020204" pitchFamily="34" charset="0"/>
                <a:ea typeface="Noto Sans" panose="020B0502040504020204" pitchFamily="34" charset="0"/>
                <a:cs typeface="Noto Sans" panose="020B0502040504020204" pitchFamily="34" charset="0"/>
              </a:rPr>
            </a:br>
            <a:r>
              <a:rPr lang="is-IS" sz="1600" b="0" dirty="0">
                <a:solidFill>
                  <a:srgbClr val="FFFFFF"/>
                </a:solidFill>
                <a:latin typeface="Noto Sans" panose="020B0502040504020204" pitchFamily="34" charset="0"/>
                <a:ea typeface="Noto Sans" panose="020B0502040504020204" pitchFamily="34" charset="0"/>
                <a:cs typeface="Noto Sans" panose="020B0502040504020204" pitchFamily="34" charset="0"/>
              </a:rPr>
              <a:t>Til þess að undirbúa umræðurnar og verkefnavinnuna vel hvetjum við ykkur til þess að ræða við börnin áður en horft er á myndbandið og gefa góðan tíma fyrir umræður og spurningar eftir áhorf.</a:t>
            </a:r>
            <a:br>
              <a:rPr lang="is-IS" sz="1600" b="0" dirty="0">
                <a:latin typeface="Noto Sans" panose="020B0502040504020204" pitchFamily="34" charset="0"/>
                <a:ea typeface="Noto Sans" panose="020B0502040504020204" pitchFamily="34" charset="0"/>
                <a:cs typeface="Noto Sans" panose="020B0502040504020204" pitchFamily="34" charset="0"/>
              </a:rPr>
            </a:br>
            <a:br>
              <a:rPr lang="is-IS" sz="1600" b="0" dirty="0">
                <a:latin typeface="Noto Sans" panose="020B0502040504020204" pitchFamily="34" charset="0"/>
                <a:ea typeface="Noto Sans" panose="020B0502040504020204" pitchFamily="34" charset="0"/>
                <a:cs typeface="Noto Sans" panose="020B0502040504020204" pitchFamily="34" charset="0"/>
              </a:rPr>
            </a:br>
            <a:r>
              <a:rPr lang="is-IS" sz="1600" b="0" kern="12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Eins og kemur fram í myndbandinu erum við fullorðna fólkið ekki endilega með öll svörin á hreinu en við getum fundið svarið saman. </a:t>
            </a:r>
            <a:br>
              <a:rPr lang="is-IS" sz="1600" b="0" kern="1200" dirty="0">
                <a:effectLst/>
                <a:latin typeface="Noto Sans" panose="020B0502040504020204" pitchFamily="34" charset="0"/>
                <a:ea typeface="Noto Sans" panose="020B0502040504020204" pitchFamily="34" charset="0"/>
                <a:cs typeface="Noto Sans" panose="020B0502040504020204" pitchFamily="34" charset="0"/>
              </a:rPr>
            </a:br>
            <a:br>
              <a:rPr lang="is-IS" sz="1600" b="0" kern="1200" dirty="0">
                <a:effectLst/>
                <a:latin typeface="Noto Sans" panose="020B0502040504020204" pitchFamily="34" charset="0"/>
                <a:ea typeface="Noto Sans" panose="020B0502040504020204" pitchFamily="34" charset="0"/>
                <a:cs typeface="Noto Sans" panose="020B0502040504020204" pitchFamily="34" charset="0"/>
              </a:rPr>
            </a:br>
            <a:r>
              <a:rPr lang="is-IS" sz="1600" b="0" kern="12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Undirbúningur fyrir kennara: </a:t>
            </a:r>
            <a:br>
              <a:rPr lang="is-IS" sz="1600" b="0" kern="1200" dirty="0">
                <a:effectLst/>
                <a:latin typeface="Noto Sans" panose="020B0502040504020204" pitchFamily="34" charset="0"/>
                <a:ea typeface="Noto Sans" panose="020B0502040504020204" pitchFamily="34" charset="0"/>
                <a:cs typeface="Noto Sans" panose="020B0502040504020204" pitchFamily="34" charset="0"/>
              </a:rPr>
            </a:br>
            <a:br>
              <a:rPr lang="is-IS" sz="1600" b="0" dirty="0">
                <a:latin typeface="Noto Sans" panose="020B0502040504020204" pitchFamily="34" charset="0"/>
                <a:ea typeface="Noto Sans" panose="020B0502040504020204" pitchFamily="34" charset="0"/>
                <a:cs typeface="Noto Sans" panose="020B0502040504020204" pitchFamily="34" charset="0"/>
                <a:hlinkClick r:id="" action="ppaction://noaction">
                  <a:extLst>
                    <a:ext uri="{A12FA001-AC4F-418D-AE19-62706E023703}">
                      <ahyp:hlinkClr xmlns:ahyp="http://schemas.microsoft.com/office/drawing/2018/hyperlinkcolor" val="tx"/>
                    </a:ext>
                  </a:extLst>
                </a:hlinkClick>
              </a:rPr>
            </a:br>
            <a:r>
              <a:rPr lang="is-IS" sz="1600" b="0" kern="1200" dirty="0">
                <a:solidFill>
                  <a:schemeClr val="bg1"/>
                </a:solidFill>
                <a:effectLst/>
                <a:highlight>
                  <a:srgbClr val="00FFFF"/>
                </a:highlight>
                <a:latin typeface="Noto Sans" panose="020B0502040504020204" pitchFamily="34" charset="0"/>
                <a:ea typeface="Noto Sans" panose="020B0502040504020204" pitchFamily="34" charset="0"/>
                <a:cs typeface="Noto Sans" panose="020B0502040504020204" pitchFamily="34" charset="0"/>
                <a:hlinkClick r:id="" action="ppaction://noaction">
                  <a:extLst>
                    <a:ext uri="{A12FA001-AC4F-418D-AE19-62706E023703}">
                      <ahyp:hlinkClr xmlns:ahyp="http://schemas.microsoft.com/office/drawing/2018/hyperlinkcolor" val="tx"/>
                    </a:ext>
                  </a:extLst>
                </a:hlinkClick>
              </a:rPr>
              <a:t>Hér er hlekkur á skjal frá UNICEF</a:t>
            </a:r>
            <a:r>
              <a:rPr lang="is-IS" sz="1600" b="0" kern="1200" dirty="0">
                <a:solidFill>
                  <a:schemeClr val="bg1"/>
                </a:solidFill>
                <a:effectLst/>
                <a:highlight>
                  <a:srgbClr val="00FFFF"/>
                </a:highlight>
                <a:latin typeface="Noto Sans" panose="020B0502040504020204" pitchFamily="34" charset="0"/>
                <a:ea typeface="Noto Sans" panose="020B0502040504020204" pitchFamily="34" charset="0"/>
                <a:cs typeface="Noto Sans" panose="020B0502040504020204" pitchFamily="34" charset="0"/>
              </a:rPr>
              <a:t> </a:t>
            </a:r>
            <a:r>
              <a:rPr lang="is-IS" sz="1600" b="0" kern="1200"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þar sem farið er yfir hvernig best sé að ræða við börn um st</a:t>
            </a:r>
            <a:r>
              <a:rPr lang="is-IS" sz="1600" b="0" dirty="0">
                <a:solidFill>
                  <a:srgbClr val="FFFFFF"/>
                </a:solidFill>
                <a:latin typeface="Noto Sans" panose="020B0502040504020204" pitchFamily="34" charset="0"/>
                <a:ea typeface="Noto Sans" panose="020B0502040504020204" pitchFamily="34" charset="0"/>
                <a:cs typeface="Noto Sans" panose="020B0502040504020204" pitchFamily="34" charset="0"/>
              </a:rPr>
              <a:t>ríð. Þetta er einnig gott að senda heim til barnanna þar sem þau geta rætt áfram við foreldra sína. </a:t>
            </a:r>
            <a:br>
              <a:rPr lang="is-IS" sz="1600" b="0" dirty="0">
                <a:latin typeface="Noto Sans" panose="020B0502040504020204" pitchFamily="34" charset="0"/>
                <a:ea typeface="Noto Sans" panose="020B0502040504020204" pitchFamily="34" charset="0"/>
                <a:cs typeface="Noto Sans" panose="020B0502040504020204" pitchFamily="34" charset="0"/>
              </a:rPr>
            </a:br>
            <a:br>
              <a:rPr lang="is-IS" sz="1600" b="0" kern="1200" dirty="0">
                <a:latin typeface="Noto Sans" panose="020B0502040504020204" pitchFamily="34" charset="0"/>
                <a:ea typeface="Noto Sans" panose="020B0502040504020204" pitchFamily="34" charset="0"/>
                <a:cs typeface="Noto Sans" panose="020B0502040504020204" pitchFamily="34" charset="0"/>
              </a:rPr>
            </a:br>
            <a:r>
              <a:rPr lang="is-IS" sz="1600" b="0"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hlinkClick r:id="rId12">
                  <a:extLst>
                    <a:ext uri="{A12FA001-AC4F-418D-AE19-62706E023703}">
                      <ahyp:hlinkClr xmlns:ahyp="http://schemas.microsoft.com/office/drawing/2018/hyperlinkcolor" val="tx"/>
                    </a:ext>
                  </a:extLst>
                </a:hlinkClick>
              </a:rPr>
              <a:t>Á UNICEF Akademíunni</a:t>
            </a:r>
            <a:r>
              <a:rPr lang="is-IS" sz="1600" b="0"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rPr>
              <a:t> </a:t>
            </a:r>
            <a:r>
              <a:rPr lang="is-IS" sz="1600" b="0" dirty="0">
                <a:latin typeface="Noto Sans" panose="020B0502040504020204" pitchFamily="34" charset="0"/>
                <a:ea typeface="Noto Sans" panose="020B0502040504020204" pitchFamily="34" charset="0"/>
                <a:cs typeface="Noto Sans" panose="020B0502040504020204" pitchFamily="34" charset="0"/>
              </a:rPr>
              <a:t>er námskeið sem við hvetjum kennara til þess að horfa á til þess að undirbúa sig fyrir samtal um börn á flótta</a:t>
            </a:r>
            <a:br>
              <a:rPr lang="is-IS" sz="1600" b="0" dirty="0">
                <a:latin typeface="Noto Sans" panose="020B0502040504020204" pitchFamily="34" charset="0"/>
                <a:ea typeface="Noto Sans" panose="020B0502040504020204" pitchFamily="34" charset="0"/>
                <a:cs typeface="Noto Sans" panose="020B0502040504020204" pitchFamily="34" charset="0"/>
              </a:rPr>
            </a:br>
            <a:br>
              <a:rPr lang="is-IS" sz="1600" b="0" kern="1200" dirty="0">
                <a:latin typeface="Noto Sans" panose="020B0502040504020204" pitchFamily="34" charset="0"/>
                <a:ea typeface="Noto Sans" panose="020B0502040504020204" pitchFamily="34" charset="0"/>
                <a:cs typeface="Noto Sans" panose="020B0502040504020204" pitchFamily="34" charset="0"/>
              </a:rPr>
            </a:br>
            <a:r>
              <a:rPr lang="is-IS" sz="1600" b="0"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hlinkClick r:id="rId13">
                  <a:extLst>
                    <a:ext uri="{A12FA001-AC4F-418D-AE19-62706E023703}">
                      <ahyp:hlinkClr xmlns:ahyp="http://schemas.microsoft.com/office/drawing/2018/hyperlinkcolor" val="tx"/>
                    </a:ext>
                  </a:extLst>
                </a:hlinkClick>
              </a:rPr>
              <a:t>Ítarefni um mannréttindi - úr Kompás</a:t>
            </a:r>
            <a:r>
              <a:rPr lang="is-IS" sz="1600" b="0" dirty="0">
                <a:highlight>
                  <a:srgbClr val="00FFFF"/>
                </a:highlight>
                <a:latin typeface="Noto Sans" panose="020B0502040504020204" pitchFamily="34" charset="0"/>
                <a:ea typeface="Noto Sans" panose="020B0502040504020204" pitchFamily="34" charset="0"/>
                <a:cs typeface="Noto Sans" panose="020B0502040504020204" pitchFamily="34" charset="0"/>
              </a:rPr>
              <a:t> </a:t>
            </a:r>
            <a:br>
              <a:rPr lang="is-IS" sz="1300" b="0" dirty="0">
                <a:latin typeface="Noto Sans" panose="020B0502040504020204" pitchFamily="34" charset="0"/>
                <a:ea typeface="Noto Sans" panose="020B0502040504020204" pitchFamily="34" charset="0"/>
                <a:cs typeface="Noto Sans" panose="020B0502040504020204" pitchFamily="34" charset="0"/>
              </a:rPr>
            </a:br>
            <a:br>
              <a:rPr lang="is-IS" sz="1300" b="0" kern="1200" dirty="0">
                <a:effectLst/>
                <a:latin typeface="Noto Sans" panose="020B0502040504020204" pitchFamily="34" charset="0"/>
                <a:ea typeface="Noto Sans" panose="020B0502040504020204" pitchFamily="34" charset="0"/>
                <a:cs typeface="Noto Sans" panose="020B0502040504020204" pitchFamily="34" charset="0"/>
              </a:rPr>
            </a:br>
            <a:br>
              <a:rPr lang="is-IS" sz="1300" b="0" dirty="0">
                <a:latin typeface="Noto Sans" panose="020B0502040504020204" pitchFamily="34" charset="0"/>
                <a:ea typeface="Noto Sans" panose="020B0502040504020204" pitchFamily="34" charset="0"/>
                <a:cs typeface="Noto Sans" panose="020B0502040504020204" pitchFamily="34" charset="0"/>
              </a:rPr>
            </a:br>
            <a:endParaRPr lang="en-US" b="0" dirty="0">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descr="A blue sign with a person and a shield&#10;&#10;AI-generated content may be incorrect.">
            <a:extLst>
              <a:ext uri="{FF2B5EF4-FFF2-40B4-BE49-F238E27FC236}">
                <a16:creationId xmlns:a16="http://schemas.microsoft.com/office/drawing/2014/main" id="{093BBA38-AC7B-0147-3DF4-C14A644CCD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04464" y="5505896"/>
            <a:ext cx="907270" cy="1209694"/>
          </a:xfrm>
          <a:prstGeom prst="rect">
            <a:avLst/>
          </a:prstGeom>
        </p:spPr>
      </p:pic>
      <p:pic>
        <p:nvPicPr>
          <p:cNvPr id="10" name="Picture 9" descr="A yellow sign with a person running&#10;&#10;AI-generated content may be incorrect.">
            <a:extLst>
              <a:ext uri="{FF2B5EF4-FFF2-40B4-BE49-F238E27FC236}">
                <a16:creationId xmlns:a16="http://schemas.microsoft.com/office/drawing/2014/main" id="{40A0DB7E-C9A5-9411-86D0-299982430F8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81099" y="5505897"/>
            <a:ext cx="907270" cy="1209694"/>
          </a:xfrm>
          <a:prstGeom prst="rect">
            <a:avLst/>
          </a:prstGeom>
        </p:spPr>
      </p:pic>
      <p:pic>
        <p:nvPicPr>
          <p:cNvPr id="16" name="Picture 15" descr="A purple background with a white circle with a person in the center&#10;&#10;AI-generated content may be incorrect.">
            <a:extLst>
              <a:ext uri="{FF2B5EF4-FFF2-40B4-BE49-F238E27FC236}">
                <a16:creationId xmlns:a16="http://schemas.microsoft.com/office/drawing/2014/main" id="{1BD6C640-5B09-AD5D-ADEB-BCA665515E8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41817" y="5515592"/>
            <a:ext cx="872917" cy="1163890"/>
          </a:xfrm>
          <a:prstGeom prst="rect">
            <a:avLst/>
          </a:prstGeom>
        </p:spPr>
      </p:pic>
      <p:pic>
        <p:nvPicPr>
          <p:cNvPr id="3" name="Picture 2">
            <a:extLst>
              <a:ext uri="{FF2B5EF4-FFF2-40B4-BE49-F238E27FC236}">
                <a16:creationId xmlns:a16="http://schemas.microsoft.com/office/drawing/2014/main" id="{DD85298C-CE55-EEA0-14B3-BAC29FECCB41}"/>
              </a:ext>
            </a:extLst>
          </p:cNvPr>
          <p:cNvPicPr>
            <a:picLocks noChangeAspect="1"/>
          </p:cNvPicPr>
          <p:nvPr/>
        </p:nvPicPr>
        <p:blipFill>
          <a:blip r:embed="rId17"/>
          <a:stretch>
            <a:fillRect/>
          </a:stretch>
        </p:blipFill>
        <p:spPr>
          <a:xfrm>
            <a:off x="7157402" y="1329690"/>
            <a:ext cx="4714875" cy="3162300"/>
          </a:xfrm>
          <a:prstGeom prst="rect">
            <a:avLst/>
          </a:prstGeom>
        </p:spPr>
      </p:pic>
      <p:pic>
        <p:nvPicPr>
          <p:cNvPr id="12" name="Picture 11">
            <a:extLst>
              <a:ext uri="{FF2B5EF4-FFF2-40B4-BE49-F238E27FC236}">
                <a16:creationId xmlns:a16="http://schemas.microsoft.com/office/drawing/2014/main" id="{39D45E37-F165-0E2F-B9C6-4F5A34D27ABD}"/>
              </a:ext>
            </a:extLst>
          </p:cNvPr>
          <p:cNvPicPr>
            <a:picLocks noChangeAspect="1"/>
          </p:cNvPicPr>
          <p:nvPr/>
        </p:nvPicPr>
        <p:blipFill>
          <a:blip r:embed="rId18"/>
          <a:stretch>
            <a:fillRect/>
          </a:stretch>
        </p:blipFill>
        <p:spPr>
          <a:xfrm>
            <a:off x="10872439" y="207334"/>
            <a:ext cx="1059366" cy="570356"/>
          </a:xfrm>
          <a:prstGeom prst="rect">
            <a:avLst/>
          </a:prstGeom>
        </p:spPr>
      </p:pic>
    </p:spTree>
    <p:extLst>
      <p:ext uri="{BB962C8B-B14F-4D97-AF65-F5344CB8AC3E}">
        <p14:creationId xmlns:p14="http://schemas.microsoft.com/office/powerpoint/2010/main" val="449393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ster of a variety of icons&#10;&#10;Description automatically generated with medium confidence">
            <a:extLst>
              <a:ext uri="{FF2B5EF4-FFF2-40B4-BE49-F238E27FC236}">
                <a16:creationId xmlns:a16="http://schemas.microsoft.com/office/drawing/2014/main" id="{C82352E3-9F17-CFE3-0651-13BB4A0B3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03" y="0"/>
            <a:ext cx="4898394" cy="6858000"/>
          </a:xfrm>
          <a:prstGeom prst="rect">
            <a:avLst/>
          </a:prstGeom>
        </p:spPr>
      </p:pic>
      <p:pic>
        <p:nvPicPr>
          <p:cNvPr id="7" name="Picture 6" descr="A calendar with text and numbers&#10;&#10;Description automatically generated">
            <a:extLst>
              <a:ext uri="{FF2B5EF4-FFF2-40B4-BE49-F238E27FC236}">
                <a16:creationId xmlns:a16="http://schemas.microsoft.com/office/drawing/2014/main" id="{F4CC38ED-5D8A-6E8F-BE41-5A495D71C91E}"/>
              </a:ext>
            </a:extLst>
          </p:cNvPr>
          <p:cNvPicPr>
            <a:picLocks noChangeAspect="1"/>
          </p:cNvPicPr>
          <p:nvPr/>
        </p:nvPicPr>
        <p:blipFill rotWithShape="1">
          <a:blip r:embed="rId4">
            <a:extLst>
              <a:ext uri="{28A0092B-C50C-407E-A947-70E740481C1C}">
                <a14:useLocalDpi xmlns:a14="http://schemas.microsoft.com/office/drawing/2010/main" val="0"/>
              </a:ext>
            </a:extLst>
          </a:blip>
          <a:srcRect b="18576"/>
          <a:stretch/>
        </p:blipFill>
        <p:spPr>
          <a:xfrm>
            <a:off x="5573097" y="0"/>
            <a:ext cx="6016099" cy="6858000"/>
          </a:xfrm>
          <a:prstGeom prst="rect">
            <a:avLst/>
          </a:prstGeom>
        </p:spPr>
      </p:pic>
    </p:spTree>
    <p:extLst>
      <p:ext uri="{BB962C8B-B14F-4D97-AF65-F5344CB8AC3E}">
        <p14:creationId xmlns:p14="http://schemas.microsoft.com/office/powerpoint/2010/main" val="113596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1F3FD-13D6-7A12-C68C-85C8CD1FC7E1}"/>
              </a:ext>
            </a:extLst>
          </p:cNvPr>
          <p:cNvSpPr txBox="1"/>
          <p:nvPr/>
        </p:nvSpPr>
        <p:spPr>
          <a:xfrm>
            <a:off x="275746" y="560210"/>
            <a:ext cx="9962268" cy="5324535"/>
          </a:xfrm>
          <a:prstGeom prst="rect">
            <a:avLst/>
          </a:prstGeom>
          <a:noFill/>
        </p:spPr>
        <p:txBody>
          <a:bodyPr wrap="square" lIns="91440" tIns="45720" rIns="91440" bIns="45720" rtlCol="0" anchor="t">
            <a:spAutoFit/>
          </a:bodyPr>
          <a:lstStyle/>
          <a:p>
            <a:r>
              <a:rPr lang="is-IS" sz="2400" b="1" dirty="0">
                <a:solidFill>
                  <a:srgbClr val="FFC000"/>
                </a:solidFill>
                <a:latin typeface="Noto Sans" panose="020B0502040504020204" pitchFamily="34" charset="0"/>
                <a:ea typeface="Noto Sans" panose="020B0502040504020204" pitchFamily="34" charset="0"/>
                <a:cs typeface="Noto Sans" panose="020B0502040504020204" pitchFamily="34" charset="0"/>
              </a:rPr>
              <a:t>Réttindi barna og Barnasáttmáli Sameinuðu þjóðanna</a:t>
            </a:r>
          </a:p>
          <a:p>
            <a:endParaRPr lang="is-IS" sz="1400" b="1" dirty="0">
              <a:solidFill>
                <a:srgbClr val="00B0F0"/>
              </a:solidFill>
              <a:latin typeface="Noto Sans" panose="020B0502040504020204" pitchFamily="34" charset="0"/>
              <a:ea typeface="Noto Sans" panose="020B0502040504020204" pitchFamily="34" charset="0"/>
              <a:cs typeface="Noto Sans" panose="020B0502040504020204" pitchFamily="34" charset="0"/>
            </a:endParaRPr>
          </a:p>
          <a:p>
            <a:endParaRPr lang="is-IS" sz="1400" b="1" dirty="0">
              <a:solidFill>
                <a:srgbClr val="00B0F0"/>
              </a:solidFill>
              <a:latin typeface="Noto Sans" panose="020B0502040504020204" pitchFamily="34" charset="0"/>
              <a:ea typeface="Noto Sans" panose="020B0502040504020204" pitchFamily="34" charset="0"/>
              <a:cs typeface="Noto Sans" panose="020B0502040504020204" pitchFamily="34" charset="0"/>
            </a:endParaRPr>
          </a:p>
          <a:p>
            <a:endParaRPr lang="is-IS" sz="1400" b="1" dirty="0">
              <a:solidFill>
                <a:srgbClr val="00B0F0"/>
              </a:solidFill>
              <a:latin typeface="Noto Sans" panose="020B0502040504020204" pitchFamily="34" charset="0"/>
              <a:ea typeface="Noto Sans" panose="020B0502040504020204" pitchFamily="34" charset="0"/>
              <a:cs typeface="Noto Sans" panose="020B0502040504020204" pitchFamily="34" charset="0"/>
            </a:endParaRPr>
          </a:p>
          <a:p>
            <a:r>
              <a:rPr lang="is-IS" sz="1400" dirty="0">
                <a:latin typeface="Noto Sans" panose="020B0502040504020204" pitchFamily="34" charset="0"/>
                <a:ea typeface="Noto Sans" panose="020B0502040504020204" pitchFamily="34" charset="0"/>
                <a:cs typeface="Noto Sans" panose="020B0502040504020204" pitchFamily="34" charset="0"/>
              </a:rPr>
              <a:t>Öll lönd í heiminum (nema Bandaríkin) hafa skrifað undir sáttmála </a:t>
            </a:r>
            <a:r>
              <a:rPr lang="is-IS" sz="1400" b="1" dirty="0">
                <a:latin typeface="Noto Sans" panose="020B0502040504020204" pitchFamily="34" charset="0"/>
                <a:ea typeface="Noto Sans" panose="020B0502040504020204" pitchFamily="34" charset="0"/>
                <a:cs typeface="Noto Sans" panose="020B0502040504020204" pitchFamily="34" charset="0"/>
              </a:rPr>
              <a:t>sem á að tryggja börnum allt sem þau þurfa til þess að lifa og þroskast vel</a:t>
            </a:r>
            <a:r>
              <a:rPr lang="is-IS" sz="1400" dirty="0">
                <a:latin typeface="Noto Sans" panose="020B0502040504020204" pitchFamily="34" charset="0"/>
                <a:ea typeface="Noto Sans" panose="020B0502040504020204" pitchFamily="34" charset="0"/>
                <a:cs typeface="Noto Sans" panose="020B0502040504020204" pitchFamily="34" charset="0"/>
              </a:rPr>
              <a:t>. Þessi sáttmáli heitir Barnasáttmálinn. </a:t>
            </a:r>
          </a:p>
          <a:p>
            <a:endParaRPr lang="is-IS" sz="1400" dirty="0">
              <a:latin typeface="Noto Sans" panose="020B0502040504020204" pitchFamily="34" charset="0"/>
              <a:ea typeface="Noto Sans" panose="020B0502040504020204" pitchFamily="34" charset="0"/>
              <a:cs typeface="Noto Sans" panose="020B0502040504020204" pitchFamily="34" charset="0"/>
            </a:endParaRPr>
          </a:p>
          <a:p>
            <a:r>
              <a:rPr lang="is-IS" sz="1400" dirty="0">
                <a:latin typeface="Noto Sans" panose="020B0502040504020204" pitchFamily="34" charset="0"/>
                <a:ea typeface="Noto Sans" panose="020B0502040504020204" pitchFamily="34" charset="0"/>
                <a:cs typeface="Noto Sans" panose="020B0502040504020204" pitchFamily="34" charset="0"/>
              </a:rPr>
              <a:t>Barnasáttmálinn felur í sér alþjóðlega viðurkenningu á því að börn þarfnist sérstakrar verndar umfram hina fullorðnu. Hann staðfestir að börn séu sjálfstæðir einstaklingar með fullgild réttindi.</a:t>
            </a:r>
          </a:p>
          <a:p>
            <a:endParaRPr lang="is-IS" sz="1400" dirty="0">
              <a:latin typeface="Noto Sans" panose="020B0502040504020204" pitchFamily="34" charset="0"/>
              <a:ea typeface="Noto Sans" panose="020B0502040504020204" pitchFamily="34" charset="0"/>
              <a:cs typeface="Noto Sans" panose="020B0502040504020204" pitchFamily="34" charset="0"/>
            </a:endParaRPr>
          </a:p>
          <a:p>
            <a:r>
              <a:rPr lang="is-IS" sz="1400" dirty="0">
                <a:latin typeface="Noto Sans" panose="020B0502040504020204" pitchFamily="34" charset="0"/>
                <a:ea typeface="Noto Sans" panose="020B0502040504020204" pitchFamily="34" charset="0"/>
                <a:cs typeface="Noto Sans" panose="020B0502040504020204" pitchFamily="34" charset="0"/>
              </a:rPr>
              <a:t>Barnasáttmálinn hefur þrjú þemu. Hann á að tryggja öllum börnum</a:t>
            </a:r>
            <a:r>
              <a:rPr lang="is-IS" sz="1400" b="1" dirty="0">
                <a:latin typeface="Noto Sans" panose="020B0502040504020204" pitchFamily="34" charset="0"/>
                <a:ea typeface="Noto Sans" panose="020B0502040504020204" pitchFamily="34" charset="0"/>
                <a:cs typeface="Noto Sans" panose="020B0502040504020204" pitchFamily="34" charset="0"/>
              </a:rPr>
              <a:t> umönnun, vernd og þátttöku - tækifæri til þess að hafa áhrif á eigið líf.</a:t>
            </a:r>
          </a:p>
          <a:p>
            <a:endParaRPr lang="is-IS" sz="1400" dirty="0">
              <a:latin typeface="Noto Sans" panose="020B0502040504020204" pitchFamily="34" charset="0"/>
              <a:ea typeface="Noto Sans" panose="020B0502040504020204" pitchFamily="34" charset="0"/>
              <a:cs typeface="Noto Sans" panose="020B0502040504020204" pitchFamily="34" charset="0"/>
            </a:endParaRPr>
          </a:p>
          <a:p>
            <a:r>
              <a:rPr lang="is-IS" sz="1400" dirty="0">
                <a:latin typeface="Noto Sans" panose="020B0502040504020204" pitchFamily="34" charset="0"/>
                <a:ea typeface="Noto Sans" panose="020B0502040504020204" pitchFamily="34" charset="0"/>
                <a:cs typeface="Noto Sans" panose="020B0502040504020204" pitchFamily="34" charset="0"/>
              </a:rPr>
              <a:t>Mikilvægt er að muna að </a:t>
            </a:r>
            <a:r>
              <a:rPr lang="is-IS" sz="1400" b="1" dirty="0">
                <a:latin typeface="Noto Sans" panose="020B0502040504020204" pitchFamily="34" charset="0"/>
                <a:ea typeface="Noto Sans" panose="020B0502040504020204" pitchFamily="34" charset="0"/>
                <a:cs typeface="Noto Sans" panose="020B0502040504020204" pitchFamily="34" charset="0"/>
              </a:rPr>
              <a:t>öll börn eru jafn mikilvæg </a:t>
            </a:r>
            <a:r>
              <a:rPr lang="is-IS" sz="1400" dirty="0">
                <a:latin typeface="Noto Sans" panose="020B0502040504020204" pitchFamily="34" charset="0"/>
                <a:ea typeface="Noto Sans" panose="020B0502040504020204" pitchFamily="34" charset="0"/>
                <a:cs typeface="Noto Sans" panose="020B0502040504020204" pitchFamily="34" charset="0"/>
              </a:rPr>
              <a:t>og að Barnasáttmálinn á við um hvert einasta barn í heiminum fram til 18 ára aldurs. Einnig er mikilvægt að hafa í huga að börn fæðast með þessi réttindi og geta aldrei misst þau.</a:t>
            </a:r>
          </a:p>
          <a:p>
            <a:endParaRPr lang="is-IS" sz="1400" dirty="0">
              <a:latin typeface="Noto Sans" panose="020B0502040504020204" pitchFamily="34" charset="0"/>
              <a:ea typeface="Noto Sans" panose="020B0502040504020204" pitchFamily="34" charset="0"/>
              <a:cs typeface="Noto Sans" panose="020B0502040504020204" pitchFamily="34" charset="0"/>
            </a:endParaRPr>
          </a:p>
          <a:p>
            <a:r>
              <a:rPr lang="is-IS" sz="1400" dirty="0">
                <a:latin typeface="Noto Sans" panose="020B0502040504020204" pitchFamily="34" charset="0"/>
                <a:ea typeface="Noto Sans" panose="020B0502040504020204" pitchFamily="34" charset="0"/>
                <a:cs typeface="Noto Sans" panose="020B0502040504020204" pitchFamily="34" charset="0"/>
              </a:rPr>
              <a:t>Skoðum nokkur dæmi um réttindi barna á næstu </a:t>
            </a:r>
            <a:r>
              <a:rPr lang="is-IS" sz="1400" dirty="0" err="1">
                <a:latin typeface="Noto Sans" panose="020B0502040504020204" pitchFamily="34" charset="0"/>
                <a:ea typeface="Noto Sans" panose="020B0502040504020204" pitchFamily="34" charset="0"/>
                <a:cs typeface="Noto Sans" panose="020B0502040504020204" pitchFamily="34" charset="0"/>
              </a:rPr>
              <a:t>glæru</a:t>
            </a:r>
            <a:r>
              <a:rPr lang="is-IS" sz="1400" dirty="0">
                <a:latin typeface="Noto Sans" panose="020B0502040504020204" pitchFamily="34" charset="0"/>
                <a:ea typeface="Noto Sans" panose="020B0502040504020204" pitchFamily="34" charset="0"/>
                <a:cs typeface="Noto Sans" panose="020B0502040504020204" pitchFamily="34" charset="0"/>
              </a:rPr>
              <a:t>.</a:t>
            </a:r>
          </a:p>
          <a:p>
            <a:endParaRPr lang="is-IS" dirty="0">
              <a:latin typeface="Noto Sans" panose="020B0502040504020204" pitchFamily="34" charset="0"/>
              <a:ea typeface="Noto Sans" panose="020B0502040504020204" pitchFamily="34" charset="0"/>
              <a:cs typeface="Noto Sans" panose="020B0502040504020204" pitchFamily="34" charset="0"/>
            </a:endParaRPr>
          </a:p>
          <a:p>
            <a:endParaRPr lang="is-IS" dirty="0">
              <a:latin typeface="Noto Sans" panose="020B0502040504020204" pitchFamily="34" charset="0"/>
              <a:ea typeface="Noto Sans" panose="020B0502040504020204" pitchFamily="34" charset="0"/>
              <a:cs typeface="Noto Sans" panose="020B0502040504020204" pitchFamily="34" charset="0"/>
            </a:endParaRPr>
          </a:p>
          <a:p>
            <a:endParaRPr lang="is-IS" sz="1400" dirty="0">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endParaRPr lang="is-IS" sz="1400" dirty="0">
              <a:latin typeface="Noto Sans" panose="020B0502040504020204" pitchFamily="34" charset="0"/>
              <a:ea typeface="Noto Sans" panose="020B0502040504020204" pitchFamily="34" charset="0"/>
              <a:cs typeface="Noto Sans" panose="020B0502040504020204" pitchFamily="34" charset="0"/>
            </a:endParaRPr>
          </a:p>
          <a:p>
            <a:endParaRPr lang="is-IS" sz="1400" dirty="0">
              <a:latin typeface="Noto Sans" panose="020B0502040504020204" pitchFamily="34" charset="0"/>
              <a:ea typeface="Noto Sans" panose="020B0502040504020204" pitchFamily="34" charset="0"/>
              <a:cs typeface="Noto Sans" panose="020B0502040504020204" pitchFamily="34" charset="0"/>
            </a:endParaRPr>
          </a:p>
          <a:p>
            <a:endParaRPr lang="is-IS" sz="1400" dirty="0">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a:extLst>
              <a:ext uri="{FF2B5EF4-FFF2-40B4-BE49-F238E27FC236}">
                <a16:creationId xmlns:a16="http://schemas.microsoft.com/office/drawing/2014/main" id="{EC8BC5DF-36BA-23C3-B793-FF77A7895113}"/>
              </a:ext>
            </a:extLst>
          </p:cNvPr>
          <p:cNvPicPr>
            <a:picLocks noChangeAspect="1"/>
          </p:cNvPicPr>
          <p:nvPr/>
        </p:nvPicPr>
        <p:blipFill>
          <a:blip r:embed="rId3"/>
          <a:stretch>
            <a:fillRect/>
          </a:stretch>
        </p:blipFill>
        <p:spPr>
          <a:xfrm>
            <a:off x="10872439" y="207334"/>
            <a:ext cx="1059366" cy="570356"/>
          </a:xfrm>
          <a:prstGeom prst="rect">
            <a:avLst/>
          </a:prstGeom>
        </p:spPr>
      </p:pic>
    </p:spTree>
    <p:extLst>
      <p:ext uri="{BB962C8B-B14F-4D97-AF65-F5344CB8AC3E}">
        <p14:creationId xmlns:p14="http://schemas.microsoft.com/office/powerpoint/2010/main" val="43691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white and orange sign with two people&#10;&#10;Description automatically generated">
            <a:extLst>
              <a:ext uri="{FF2B5EF4-FFF2-40B4-BE49-F238E27FC236}">
                <a16:creationId xmlns:a16="http://schemas.microsoft.com/office/drawing/2014/main" id="{847B643F-729C-C6CD-EDBB-640CC3102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46" y="1202843"/>
            <a:ext cx="1194929" cy="1593240"/>
          </a:xfrm>
          <a:prstGeom prst="rect">
            <a:avLst/>
          </a:prstGeom>
        </p:spPr>
      </p:pic>
      <p:pic>
        <p:nvPicPr>
          <p:cNvPr id="23" name="Picture 22" descr="A sign with two people on a pink background&#10;&#10;Description automatically generated">
            <a:extLst>
              <a:ext uri="{FF2B5EF4-FFF2-40B4-BE49-F238E27FC236}">
                <a16:creationId xmlns:a16="http://schemas.microsoft.com/office/drawing/2014/main" id="{830F9CD4-1AEA-0509-01AB-CDCC4EE950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547" y="2744171"/>
            <a:ext cx="1194931" cy="1593242"/>
          </a:xfrm>
          <a:prstGeom prst="rect">
            <a:avLst/>
          </a:prstGeom>
        </p:spPr>
      </p:pic>
      <p:pic>
        <p:nvPicPr>
          <p:cNvPr id="24" name="Picture 23" descr="A white and black sign with a heart and a person&#10;&#10;Description automatically generated">
            <a:extLst>
              <a:ext uri="{FF2B5EF4-FFF2-40B4-BE49-F238E27FC236}">
                <a16:creationId xmlns:a16="http://schemas.microsoft.com/office/drawing/2014/main" id="{573EBE97-78F0-2361-939F-97DED57415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547" y="4304641"/>
            <a:ext cx="1194930" cy="1593239"/>
          </a:xfrm>
          <a:prstGeom prst="rect">
            <a:avLst/>
          </a:prstGeom>
        </p:spPr>
      </p:pic>
      <p:pic>
        <p:nvPicPr>
          <p:cNvPr id="25" name="Picture 24" descr="A blue sign with white text and a person holding a child&#10;&#10;Description automatically generated">
            <a:extLst>
              <a:ext uri="{FF2B5EF4-FFF2-40B4-BE49-F238E27FC236}">
                <a16:creationId xmlns:a16="http://schemas.microsoft.com/office/drawing/2014/main" id="{53FCD5B6-3E0D-7068-ACC5-33654293A9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1271" y="463866"/>
            <a:ext cx="2223850" cy="2965134"/>
          </a:xfrm>
          <a:prstGeom prst="rect">
            <a:avLst/>
          </a:prstGeom>
        </p:spPr>
      </p:pic>
      <p:pic>
        <p:nvPicPr>
          <p:cNvPr id="26" name="Picture 25" descr="A pink sign with a person and a couple of hearts and a check mark&#10;&#10;Description automatically generated">
            <a:extLst>
              <a:ext uri="{FF2B5EF4-FFF2-40B4-BE49-F238E27FC236}">
                <a16:creationId xmlns:a16="http://schemas.microsoft.com/office/drawing/2014/main" id="{7C1B47F9-4733-4660-F995-8BD47E666C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08738" y="463865"/>
            <a:ext cx="2223850" cy="2965134"/>
          </a:xfrm>
          <a:prstGeom prst="rect">
            <a:avLst/>
          </a:prstGeom>
        </p:spPr>
      </p:pic>
      <p:pic>
        <p:nvPicPr>
          <p:cNvPr id="27" name="Picture 26" descr="A green sign with white text&#10;&#10;Description automatically generated">
            <a:extLst>
              <a:ext uri="{FF2B5EF4-FFF2-40B4-BE49-F238E27FC236}">
                <a16:creationId xmlns:a16="http://schemas.microsoft.com/office/drawing/2014/main" id="{CB0881BA-56B2-E166-2C90-14F689DC81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11995" y="3591855"/>
            <a:ext cx="2223850" cy="2965134"/>
          </a:xfrm>
          <a:prstGeom prst="rect">
            <a:avLst/>
          </a:prstGeom>
        </p:spPr>
      </p:pic>
      <p:pic>
        <p:nvPicPr>
          <p:cNvPr id="28" name="Picture 27" descr="A white icon with a person holding books&#10;&#10;Description automatically generated">
            <a:extLst>
              <a:ext uri="{FF2B5EF4-FFF2-40B4-BE49-F238E27FC236}">
                <a16:creationId xmlns:a16="http://schemas.microsoft.com/office/drawing/2014/main" id="{F66171B3-7435-5B74-1C10-76E948E722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37404" y="3591855"/>
            <a:ext cx="2223850" cy="2965134"/>
          </a:xfrm>
          <a:prstGeom prst="rect">
            <a:avLst/>
          </a:prstGeom>
        </p:spPr>
      </p:pic>
      <p:pic>
        <p:nvPicPr>
          <p:cNvPr id="29" name="Picture 28" descr="A purple sign with white text and a person with a ball and musical notes&#10;&#10;Description automatically generated">
            <a:extLst>
              <a:ext uri="{FF2B5EF4-FFF2-40B4-BE49-F238E27FC236}">
                <a16:creationId xmlns:a16="http://schemas.microsoft.com/office/drawing/2014/main" id="{6111B5BF-47F4-0A71-EC3F-31F34D2841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23501" y="3591855"/>
            <a:ext cx="2223850" cy="2965134"/>
          </a:xfrm>
          <a:prstGeom prst="rect">
            <a:avLst/>
          </a:prstGeom>
        </p:spPr>
      </p:pic>
      <p:pic>
        <p:nvPicPr>
          <p:cNvPr id="2" name="Picture 1" descr="A blue sign with a person and a shield&#10;&#10;AI-generated content may be incorrect.">
            <a:extLst>
              <a:ext uri="{FF2B5EF4-FFF2-40B4-BE49-F238E27FC236}">
                <a16:creationId xmlns:a16="http://schemas.microsoft.com/office/drawing/2014/main" id="{6A08ACBF-92E8-32E4-2465-FD426843E5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37404" y="463866"/>
            <a:ext cx="2223849" cy="2965134"/>
          </a:xfrm>
          <a:prstGeom prst="rect">
            <a:avLst/>
          </a:prstGeom>
        </p:spPr>
      </p:pic>
      <p:pic>
        <p:nvPicPr>
          <p:cNvPr id="3" name="Picture 2" descr="A yellow sign with a person running&#10;&#10;AI-generated content may be incorrect.">
            <a:extLst>
              <a:ext uri="{FF2B5EF4-FFF2-40B4-BE49-F238E27FC236}">
                <a16:creationId xmlns:a16="http://schemas.microsoft.com/office/drawing/2014/main" id="{1031B4E8-F387-402B-AD83-E515F0F2E2C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23502" y="463865"/>
            <a:ext cx="2223849" cy="2965133"/>
          </a:xfrm>
          <a:prstGeom prst="rect">
            <a:avLst/>
          </a:prstGeom>
        </p:spPr>
      </p:pic>
      <p:pic>
        <p:nvPicPr>
          <p:cNvPr id="4" name="Picture 3" descr="A purple background with a white circle with a person in the center&#10;&#10;AI-generated content may be incorrect.">
            <a:extLst>
              <a:ext uri="{FF2B5EF4-FFF2-40B4-BE49-F238E27FC236}">
                <a16:creationId xmlns:a16="http://schemas.microsoft.com/office/drawing/2014/main" id="{AB0CAA66-9D06-0781-B4C9-090886377C1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08738" y="3591855"/>
            <a:ext cx="2223850" cy="2965135"/>
          </a:xfrm>
          <a:prstGeom prst="rect">
            <a:avLst/>
          </a:prstGeom>
        </p:spPr>
      </p:pic>
      <p:pic>
        <p:nvPicPr>
          <p:cNvPr id="6" name="Picture 5">
            <a:extLst>
              <a:ext uri="{FF2B5EF4-FFF2-40B4-BE49-F238E27FC236}">
                <a16:creationId xmlns:a16="http://schemas.microsoft.com/office/drawing/2014/main" id="{B66F0712-B438-A234-4E06-8E1F80B64AA0}"/>
              </a:ext>
            </a:extLst>
          </p:cNvPr>
          <p:cNvPicPr>
            <a:picLocks noChangeAspect="1"/>
          </p:cNvPicPr>
          <p:nvPr/>
        </p:nvPicPr>
        <p:blipFill>
          <a:blip r:embed="rId14"/>
          <a:stretch>
            <a:fillRect/>
          </a:stretch>
        </p:blipFill>
        <p:spPr>
          <a:xfrm>
            <a:off x="732759" y="6089974"/>
            <a:ext cx="1059366" cy="570356"/>
          </a:xfrm>
          <a:prstGeom prst="rect">
            <a:avLst/>
          </a:prstGeom>
        </p:spPr>
      </p:pic>
    </p:spTree>
    <p:extLst>
      <p:ext uri="{BB962C8B-B14F-4D97-AF65-F5344CB8AC3E}">
        <p14:creationId xmlns:p14="http://schemas.microsoft.com/office/powerpoint/2010/main" val="2783228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AC3BF-1D7F-CF08-1B8E-9235BD8EAED6}"/>
              </a:ext>
            </a:extLst>
          </p:cNvPr>
          <p:cNvSpPr/>
          <p:nvPr/>
        </p:nvSpPr>
        <p:spPr>
          <a:xfrm>
            <a:off x="440266" y="457200"/>
            <a:ext cx="4842933" cy="5943600"/>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Yngsta</a:t>
            </a:r>
            <a:r>
              <a:rPr lang="en-US"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US" sz="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og</a:t>
            </a:r>
            <a:r>
              <a:rPr lang="en-US"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US" sz="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miðstig</a:t>
            </a:r>
            <a:endParaRPr lang="en-US" sz="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algn="ctr"/>
            <a:endParaRPr lang="en-US"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algn="ctr"/>
            <a:endParaRPr lang="en-US" sz="1200"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endParaRPr>
          </a:p>
          <a:p>
            <a:pPr>
              <a:lnSpc>
                <a:spcPct val="107000"/>
              </a:lnSpc>
              <a:spcAft>
                <a:spcPts val="800"/>
              </a:spcAft>
            </a:pPr>
            <a:r>
              <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hlinkClick r:id="rId2">
                  <a:extLst>
                    <a:ext uri="{A12FA001-AC4F-418D-AE19-62706E023703}">
                      <ahyp:hlinkClr xmlns:ahyp="http://schemas.microsoft.com/office/drawing/2018/hyperlinkcolor" val="tx"/>
                    </a:ext>
                  </a:extLst>
                </a:hlinkClick>
              </a:rPr>
              <a:t>Réttindi – forréttindi</a:t>
            </a:r>
            <a:endPar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endParaRPr>
          </a:p>
          <a:p>
            <a:pPr>
              <a:lnSpc>
                <a:spcPct val="107000"/>
              </a:lnSpc>
              <a:spcAft>
                <a:spcPts val="800"/>
              </a:spcAft>
            </a:pPr>
            <a:r>
              <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hlinkClick r:id="rId3">
                  <a:extLst>
                    <a:ext uri="{A12FA001-AC4F-418D-AE19-62706E023703}">
                      <ahyp:hlinkClr xmlns:ahyp="http://schemas.microsoft.com/office/drawing/2018/hyperlinkcolor" val="tx"/>
                    </a:ext>
                  </a:extLst>
                </a:hlinkClick>
              </a:rPr>
              <a:t>Réttindi - forréttindi - spil</a:t>
            </a:r>
            <a:endPar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endParaRPr>
          </a:p>
          <a:p>
            <a:pPr>
              <a:lnSpc>
                <a:spcPct val="107000"/>
              </a:lnSpc>
              <a:spcAft>
                <a:spcPts val="800"/>
              </a:spcAft>
            </a:pPr>
            <a:r>
              <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hlinkClick r:id="rId4">
                  <a:extLst>
                    <a:ext uri="{A12FA001-AC4F-418D-AE19-62706E023703}">
                      <ahyp:hlinkClr xmlns:ahyp="http://schemas.microsoft.com/office/drawing/2018/hyperlinkcolor" val="tx"/>
                    </a:ext>
                  </a:extLst>
                </a:hlinkClick>
              </a:rPr>
              <a:t>Öll einstök</a:t>
            </a:r>
            <a:r>
              <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rPr>
              <a:t> </a:t>
            </a:r>
            <a:endParaRPr lang="en-U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endParaRPr>
          </a:p>
          <a:p>
            <a:pPr>
              <a:lnSpc>
                <a:spcPct val="107000"/>
              </a:lnSpc>
              <a:spcAft>
                <a:spcPts val="800"/>
              </a:spcAft>
            </a:pPr>
            <a:r>
              <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hlinkClick r:id="rId5">
                  <a:extLst>
                    <a:ext uri="{A12FA001-AC4F-418D-AE19-62706E023703}">
                      <ahyp:hlinkClr xmlns:ahyp="http://schemas.microsoft.com/office/drawing/2018/hyperlinkcolor" val="tx"/>
                    </a:ext>
                  </a:extLst>
                </a:hlinkClick>
              </a:rPr>
              <a:t>Vegabréf</a:t>
            </a:r>
            <a:r>
              <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rPr>
              <a:t> </a:t>
            </a:r>
            <a:endParaRPr lang="en-U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endParaRPr>
          </a:p>
          <a:p>
            <a:pPr>
              <a:lnSpc>
                <a:spcPct val="107000"/>
              </a:lnSpc>
              <a:spcAft>
                <a:spcPts val="800"/>
              </a:spcAft>
            </a:pPr>
            <a:r>
              <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hlinkClick r:id="rId6">
                  <a:extLst>
                    <a:ext uri="{A12FA001-AC4F-418D-AE19-62706E023703}">
                      <ahyp:hlinkClr xmlns:ahyp="http://schemas.microsoft.com/office/drawing/2018/hyperlinkcolor" val="tx"/>
                    </a:ext>
                  </a:extLst>
                </a:hlinkClick>
              </a:rPr>
              <a:t>Góðgerðarklúbbur</a:t>
            </a:r>
            <a:r>
              <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rPr>
              <a:t> </a:t>
            </a:r>
          </a:p>
          <a:p>
            <a:pPr>
              <a:lnSpc>
                <a:spcPct val="107000"/>
              </a:lnSpc>
              <a:spcAft>
                <a:spcPts val="800"/>
              </a:spcAft>
            </a:pPr>
            <a:endParaRPr lang="is-IS" sz="1200"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endParaRPr>
          </a:p>
          <a:p>
            <a:pPr>
              <a:lnSpc>
                <a:spcPct val="107000"/>
              </a:lnSpc>
              <a:spcAft>
                <a:spcPts val="800"/>
              </a:spcAft>
            </a:pPr>
            <a:r>
              <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hlinkClick r:id="rId7">
                  <a:extLst>
                    <a:ext uri="{A12FA001-AC4F-418D-AE19-62706E023703}">
                      <ahyp:hlinkClr xmlns:ahyp="http://schemas.microsoft.com/office/drawing/2018/hyperlinkcolor" val="tx"/>
                    </a:ext>
                  </a:extLst>
                </a:hlinkClick>
              </a:rPr>
              <a:t>Réttindasmiðja</a:t>
            </a:r>
            <a:r>
              <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rPr>
              <a:t> </a:t>
            </a:r>
            <a:endParaRPr lang="is-IS" sz="1200"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endParaRPr>
          </a:p>
          <a:p>
            <a:pPr>
              <a:lnSpc>
                <a:spcPct val="107000"/>
              </a:lnSpc>
              <a:spcAft>
                <a:spcPts val="800"/>
              </a:spcAft>
            </a:pPr>
            <a:r>
              <a:rPr lang="is-IS"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Réttindasmiðjan er námsefni ætlað til kennslu í mannréttindum fyrir nemendur á miðstigi í grunnskóla.  Í efninu er meðal annars fjallað um mannréttindi, jafnrétti, fordóma, mikilvægi menntunar</a:t>
            </a:r>
            <a:r>
              <a:rPr lang="is-IS" sz="1200">
                <a:solidFill>
                  <a:schemeClr val="bg1"/>
                </a:solidFill>
                <a:latin typeface="Noto Sans" panose="020B0502040504020204" pitchFamily="34" charset="0"/>
                <a:ea typeface="Noto Sans" panose="020B0502040504020204" pitchFamily="34" charset="0"/>
                <a:cs typeface="Noto Sans" panose="020B0502040504020204" pitchFamily="34" charset="0"/>
              </a:rPr>
              <a:t>, sjálfsmyndina </a:t>
            </a:r>
            <a:r>
              <a:rPr lang="is-IS"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og þá eru réttindi barna samkvæmt Barnasáttmálanum skoðuð út frá mismunandi sjónarhorni. </a:t>
            </a:r>
            <a:endParaRPr lang="en-US" sz="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a:lnSpc>
                <a:spcPct val="107000"/>
              </a:lnSpc>
              <a:spcAft>
                <a:spcPts val="800"/>
              </a:spcAft>
            </a:pPr>
            <a:r>
              <a:rPr lang="is-IS"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Einnig eru Heimsmarkmið Sameinuðu þjóðanna um sjálfbæra þróun kynnt til sögunnar og sett í samhengi við mannréttindi. </a:t>
            </a:r>
            <a:endParaRPr lang="en-US" sz="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a:lnSpc>
                <a:spcPct val="107000"/>
              </a:lnSpc>
              <a:spcAft>
                <a:spcPts val="800"/>
              </a:spcAft>
            </a:pPr>
            <a:r>
              <a:rPr lang="is-IS"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Áhersla er lögð á skapandi verkefni og að nemendur læri að setja sig í spor annarra. Allt efni er tengt við hæfniviðmið aðalnámskrár.</a:t>
            </a:r>
            <a:endParaRPr lang="en-US" sz="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a:lnSpc>
                <a:spcPct val="107000"/>
              </a:lnSpc>
              <a:spcAft>
                <a:spcPts val="800"/>
              </a:spcAft>
            </a:pPr>
            <a:r>
              <a:rPr lang="is-IS" sz="1000" dirty="0">
                <a:solidFill>
                  <a:schemeClr val="bg1"/>
                </a:solidFill>
                <a:latin typeface="Aptos"/>
                <a:cs typeface="Arial"/>
              </a:rPr>
              <a:t> </a:t>
            </a:r>
            <a:r>
              <a:rPr lang="en-US" dirty="0">
                <a:solidFill>
                  <a:schemeClr val="bg1"/>
                </a:solidFill>
                <a:cs typeface="Arial"/>
              </a:rPr>
              <a:t> </a:t>
            </a:r>
          </a:p>
        </p:txBody>
      </p:sp>
      <p:sp>
        <p:nvSpPr>
          <p:cNvPr id="4" name="Rectangle 3">
            <a:extLst>
              <a:ext uri="{FF2B5EF4-FFF2-40B4-BE49-F238E27FC236}">
                <a16:creationId xmlns:a16="http://schemas.microsoft.com/office/drawing/2014/main" id="{68149D41-65B5-D45A-9CE9-109F6867428A}"/>
              </a:ext>
            </a:extLst>
          </p:cNvPr>
          <p:cNvSpPr/>
          <p:nvPr/>
        </p:nvSpPr>
        <p:spPr>
          <a:xfrm>
            <a:off x="5475217" y="492081"/>
            <a:ext cx="4842933" cy="5943600"/>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endParaRPr lang="en-US" sz="1200" dirty="0">
              <a:solidFill>
                <a:schemeClr val="bg1"/>
              </a:solidFill>
              <a:latin typeface="Univers"/>
              <a:cs typeface="Arial"/>
            </a:endParaRPr>
          </a:p>
          <a:p>
            <a:pPr algn="ctr"/>
            <a:endParaRPr lang="en-US" sz="1200" dirty="0">
              <a:solidFill>
                <a:schemeClr val="bg1"/>
              </a:solidFill>
              <a:latin typeface="Univers"/>
              <a:cs typeface="Arial"/>
            </a:endParaRPr>
          </a:p>
          <a:p>
            <a:pPr algn="ctr"/>
            <a:endParaRPr lang="en-US" sz="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algn="ctr"/>
            <a:endParaRPr lang="en-US" sz="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algn="ctr"/>
            <a:r>
              <a:rPr lang="en-US" sz="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Elsta</a:t>
            </a:r>
            <a:r>
              <a:rPr lang="en-US"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US" sz="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stig</a:t>
            </a:r>
            <a:r>
              <a:rPr lang="en-US"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p>
          <a:p>
            <a:pPr algn="ctr"/>
            <a:endParaRPr lang="is-IS" sz="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r>
              <a:rPr lang="is-IS"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Horfa á Krakkar spyrja</a:t>
            </a:r>
            <a:endParaRPr lang="en-US"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algn="ctr"/>
            <a:endParaRPr lang="en-US" sz="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a:lnSpc>
                <a:spcPct val="107000"/>
              </a:lnSpc>
              <a:spcAft>
                <a:spcPts val="800"/>
              </a:spcAft>
            </a:pPr>
            <a:r>
              <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hlinkClick r:id="rId8">
                  <a:extLst>
                    <a:ext uri="{A12FA001-AC4F-418D-AE19-62706E023703}">
                      <ahyp:hlinkClr xmlns:ahyp="http://schemas.microsoft.com/office/drawing/2018/hyperlinkcolor" val="tx"/>
                    </a:ext>
                  </a:extLst>
                </a:hlinkClick>
              </a:rPr>
              <a:t>Hlusta á Krakka-Heimskviður</a:t>
            </a:r>
            <a:r>
              <a:rPr lang="is-IS" sz="1200"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rPr>
              <a:t> </a:t>
            </a:r>
            <a:r>
              <a:rPr lang="is-IS"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um Gaza síðan í mars og heyra sögur frá </a:t>
            </a:r>
            <a:r>
              <a:rPr lang="is-IS" sz="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Azil</a:t>
            </a:r>
            <a:r>
              <a:rPr lang="is-IS"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 sem er 18 ára og frá þessu stríðshrjáða svæði en býr núna á Íslandi. </a:t>
            </a:r>
            <a:endParaRPr lang="en-US" sz="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a:lnSpc>
                <a:spcPct val="107000"/>
              </a:lnSpc>
              <a:spcAft>
                <a:spcPts val="800"/>
              </a:spcAft>
            </a:pPr>
            <a:r>
              <a:rPr lang="is-IS"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Skrifa sjálf niður spurningar og vinna verkefni í hópum við að finna svörin og kynna fyrir bekknum / hópnum. </a:t>
            </a:r>
          </a:p>
          <a:p>
            <a:pPr>
              <a:lnSpc>
                <a:spcPct val="107000"/>
              </a:lnSpc>
              <a:spcAft>
                <a:spcPts val="800"/>
              </a:spcAft>
            </a:pPr>
            <a:r>
              <a:rPr lang="is-IS"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T.d. væri hægt að gera myndband, hlaðvarp, </a:t>
            </a:r>
            <a:r>
              <a:rPr lang="is-IS" sz="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plakat</a:t>
            </a:r>
            <a:r>
              <a:rPr lang="is-IS"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 ljóð eða glærukynningu. </a:t>
            </a:r>
          </a:p>
          <a:p>
            <a:pPr>
              <a:lnSpc>
                <a:spcPct val="107000"/>
              </a:lnSpc>
              <a:spcAft>
                <a:spcPts val="800"/>
              </a:spcAft>
            </a:pPr>
            <a:r>
              <a:rPr lang="is-IS"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*Ekki gleyma að tengja umræðurnar við réttindi barna og greinarnar í Barnasáttmálanum. Einnig er auðvelt að tengja umræðurnar við Heimsmarkmið Sameinuðu þjóðanna. </a:t>
            </a:r>
          </a:p>
          <a:p>
            <a:pPr>
              <a:lnSpc>
                <a:spcPct val="107000"/>
              </a:lnSpc>
              <a:spcAft>
                <a:spcPts val="800"/>
              </a:spcAft>
            </a:pPr>
            <a:endParaRPr lang="is-IS" sz="1200" dirty="0">
              <a:solidFill>
                <a:schemeClr val="bg1"/>
              </a:solidFill>
              <a:latin typeface="Noto Sans" panose="020B0502040504020204" pitchFamily="34" charset="0"/>
              <a:ea typeface="Noto Sans" panose="020B0502040504020204" pitchFamily="34" charset="0"/>
              <a:cs typeface="Noto Sans" panose="020B0502040504020204" pitchFamily="34" charset="0"/>
              <a:hlinkClick r:id="rId9">
                <a:extLst>
                  <a:ext uri="{A12FA001-AC4F-418D-AE19-62706E023703}">
                    <ahyp:hlinkClr xmlns:ahyp="http://schemas.microsoft.com/office/drawing/2018/hyperlinkcolor" val="tx"/>
                  </a:ext>
                </a:extLst>
              </a:hlinkClick>
            </a:endParaRPr>
          </a:p>
          <a:p>
            <a:pPr>
              <a:lnSpc>
                <a:spcPct val="107000"/>
              </a:lnSpc>
              <a:spcAft>
                <a:spcPts val="800"/>
              </a:spcAft>
            </a:pPr>
            <a:r>
              <a:rPr lang="is-IS" sz="1200" dirty="0">
                <a:solidFill>
                  <a:schemeClr val="bg1"/>
                </a:solidFill>
                <a:latin typeface="Noto Sans" panose="020B0502040504020204" pitchFamily="34" charset="0"/>
                <a:ea typeface="Noto Sans" panose="020B0502040504020204" pitchFamily="34" charset="0"/>
                <a:cs typeface="Noto Sans" panose="020B0502040504020204" pitchFamily="34" charset="0"/>
                <a:hlinkClick r:id="rId9">
                  <a:extLst>
                    <a:ext uri="{A12FA001-AC4F-418D-AE19-62706E023703}">
                      <ahyp:hlinkClr xmlns:ahyp="http://schemas.microsoft.com/office/drawing/2018/hyperlinkcolor" val="tx"/>
                    </a:ext>
                  </a:extLst>
                </a:hlinkClick>
              </a:rPr>
              <a:t>Aukaefni: </a:t>
            </a:r>
          </a:p>
          <a:p>
            <a:pPr>
              <a:lnSpc>
                <a:spcPct val="107000"/>
              </a:lnSpc>
              <a:spcAft>
                <a:spcPts val="800"/>
              </a:spcAft>
            </a:pPr>
            <a:r>
              <a:rPr lang="is-IS" sz="1200"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hlinkClick r:id="rId9">
                  <a:extLst>
                    <a:ext uri="{A12FA001-AC4F-418D-AE19-62706E023703}">
                      <ahyp:hlinkClr xmlns:ahyp="http://schemas.microsoft.com/office/drawing/2018/hyperlinkcolor" val="tx"/>
                    </a:ext>
                  </a:extLst>
                </a:hlinkClick>
              </a:rPr>
              <a:t>Heimasíða Barnasáttmálans - verkefni og fræðsla </a:t>
            </a:r>
            <a:endParaRPr lang="is-IS" sz="1200"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endParaRPr>
          </a:p>
          <a:p>
            <a:pPr>
              <a:lnSpc>
                <a:spcPct val="107000"/>
              </a:lnSpc>
              <a:spcAft>
                <a:spcPts val="800"/>
              </a:spcAft>
            </a:pPr>
            <a:endParaRPr lang="is-IS" sz="1200" dirty="0">
              <a:solidFill>
                <a:schemeClr val="bg1"/>
              </a:solidFill>
              <a:highlight>
                <a:srgbClr val="FFFF00"/>
              </a:highlight>
              <a:latin typeface="Noto Sans" panose="020B0502040504020204" pitchFamily="34" charset="0"/>
              <a:ea typeface="Noto Sans" panose="020B0502040504020204" pitchFamily="34" charset="0"/>
              <a:cs typeface="Noto Sans" panose="020B0502040504020204" pitchFamily="34" charset="0"/>
            </a:endParaRPr>
          </a:p>
          <a:p>
            <a:pPr>
              <a:lnSpc>
                <a:spcPct val="107000"/>
              </a:lnSpc>
              <a:spcAft>
                <a:spcPts val="800"/>
              </a:spcAft>
            </a:pPr>
            <a:r>
              <a:rPr lang="is-IS" sz="1400" u="sng" dirty="0">
                <a:solidFill>
                  <a:schemeClr val="bg1"/>
                </a:solidFill>
                <a:latin typeface="Noto Sans" panose="020B0502040504020204" pitchFamily="34" charset="0"/>
                <a:ea typeface="Noto Sans" panose="020B0502040504020204" pitchFamily="34" charset="0"/>
                <a:cs typeface="Noto Sans" panose="020B0502040504020204" pitchFamily="34" charset="0"/>
              </a:rPr>
              <a:t>Réttindaratleikur fyrir mið- og elsta stig</a:t>
            </a:r>
          </a:p>
          <a:p>
            <a:pPr>
              <a:lnSpc>
                <a:spcPct val="107000"/>
              </a:lnSpc>
              <a:spcAft>
                <a:spcPts val="800"/>
              </a:spcAft>
            </a:pPr>
            <a:r>
              <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hlinkClick r:id="rId10">
                  <a:extLst>
                    <a:ext uri="{A12FA001-AC4F-418D-AE19-62706E023703}">
                      <ahyp:hlinkClr xmlns:ahyp="http://schemas.microsoft.com/office/drawing/2018/hyperlinkcolor" val="tx"/>
                    </a:ext>
                  </a:extLst>
                </a:hlinkClick>
              </a:rPr>
              <a:t>Um ratleikinn</a:t>
            </a:r>
            <a:endPar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endParaRPr>
          </a:p>
          <a:p>
            <a:pPr>
              <a:lnSpc>
                <a:spcPct val="107000"/>
              </a:lnSpc>
              <a:spcAft>
                <a:spcPts val="800"/>
              </a:spcAft>
            </a:pPr>
            <a:r>
              <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hlinkClick r:id="rId11">
                  <a:extLst>
                    <a:ext uri="{A12FA001-AC4F-418D-AE19-62706E023703}">
                      <ahyp:hlinkClr xmlns:ahyp="http://schemas.microsoft.com/office/drawing/2018/hyperlinkcolor" val="tx"/>
                    </a:ext>
                  </a:extLst>
                </a:hlinkClick>
              </a:rPr>
              <a:t>Leiðbeiningar fyrir kennara</a:t>
            </a:r>
            <a:r>
              <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rPr>
              <a:t> </a:t>
            </a:r>
          </a:p>
          <a:p>
            <a:pPr>
              <a:lnSpc>
                <a:spcPct val="107000"/>
              </a:lnSpc>
              <a:spcAft>
                <a:spcPts val="800"/>
              </a:spcAft>
            </a:pPr>
            <a:r>
              <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hlinkClick r:id="rId12">
                  <a:extLst>
                    <a:ext uri="{A12FA001-AC4F-418D-AE19-62706E023703}">
                      <ahyp:hlinkClr xmlns:ahyp="http://schemas.microsoft.com/office/drawing/2018/hyperlinkcolor" val="tx"/>
                    </a:ext>
                  </a:extLst>
                </a:hlinkClick>
              </a:rPr>
              <a:t>Svarblað</a:t>
            </a:r>
            <a:endPar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endParaRPr>
          </a:p>
          <a:p>
            <a:pPr>
              <a:lnSpc>
                <a:spcPct val="107000"/>
              </a:lnSpc>
              <a:spcAft>
                <a:spcPts val="800"/>
              </a:spcAft>
            </a:pPr>
            <a:r>
              <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hlinkClick r:id="rId13">
                  <a:extLst>
                    <a:ext uri="{A12FA001-AC4F-418D-AE19-62706E023703}">
                      <ahyp:hlinkClr xmlns:ahyp="http://schemas.microsoft.com/office/drawing/2018/hyperlinkcolor" val="tx"/>
                    </a:ext>
                  </a:extLst>
                </a:hlinkClick>
              </a:rPr>
              <a:t>Svarblað fyrir kennara</a:t>
            </a:r>
            <a:endParaRPr lang="is-IS" sz="1200" b="1" dirty="0">
              <a:solidFill>
                <a:schemeClr val="bg1"/>
              </a:solidFill>
              <a:highlight>
                <a:srgbClr val="00FFFF"/>
              </a:highlight>
              <a:latin typeface="Noto Sans" panose="020B0502040504020204" pitchFamily="34" charset="0"/>
              <a:ea typeface="Noto Sans" panose="020B0502040504020204" pitchFamily="34" charset="0"/>
              <a:cs typeface="Noto Sans" panose="020B0502040504020204" pitchFamily="34" charset="0"/>
            </a:endParaRPr>
          </a:p>
          <a:p>
            <a:pPr algn="ctr"/>
            <a:endParaRPr lang="en-US" dirty="0">
              <a:cs typeface="Arial"/>
            </a:endParaRPr>
          </a:p>
          <a:p>
            <a:pPr algn="ctr"/>
            <a:endParaRPr lang="en-US" dirty="0">
              <a:cs typeface="Arial"/>
            </a:endParaRPr>
          </a:p>
        </p:txBody>
      </p:sp>
      <p:sp>
        <p:nvSpPr>
          <p:cNvPr id="6" name="TextBox 5">
            <a:extLst>
              <a:ext uri="{FF2B5EF4-FFF2-40B4-BE49-F238E27FC236}">
                <a16:creationId xmlns:a16="http://schemas.microsoft.com/office/drawing/2014/main" id="{3ACD8218-23E4-3366-5E7C-AB72DE4EC796}"/>
              </a:ext>
            </a:extLst>
          </p:cNvPr>
          <p:cNvSpPr txBox="1"/>
          <p:nvPr/>
        </p:nvSpPr>
        <p:spPr>
          <a:xfrm>
            <a:off x="440266" y="39560"/>
            <a:ext cx="23740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solidFill>
                  <a:srgbClr val="FFC000"/>
                </a:solidFill>
                <a:latin typeface="Noto Sans" panose="020B0502040504020204" pitchFamily="34" charset="0"/>
                <a:ea typeface="Noto Sans" panose="020B0502040504020204" pitchFamily="34" charset="0"/>
                <a:cs typeface="Noto Sans" panose="020B0502040504020204" pitchFamily="34" charset="0"/>
              </a:rPr>
              <a:t>Verkefni</a:t>
            </a:r>
            <a:r>
              <a:rPr lang="en-US" sz="2400" dirty="0">
                <a:solidFill>
                  <a:srgbClr val="FFC000"/>
                </a:solidFill>
                <a:latin typeface="Noto Sans" panose="020B0502040504020204" pitchFamily="34" charset="0"/>
                <a:ea typeface="Noto Sans" panose="020B0502040504020204" pitchFamily="34" charset="0"/>
                <a:cs typeface="Noto Sans" panose="020B0502040504020204" pitchFamily="34" charset="0"/>
              </a:rPr>
              <a:t> </a:t>
            </a:r>
          </a:p>
        </p:txBody>
      </p:sp>
      <p:pic>
        <p:nvPicPr>
          <p:cNvPr id="2" name="Picture 1">
            <a:extLst>
              <a:ext uri="{FF2B5EF4-FFF2-40B4-BE49-F238E27FC236}">
                <a16:creationId xmlns:a16="http://schemas.microsoft.com/office/drawing/2014/main" id="{E2A50D7B-4ED5-5D55-ECEA-D77A6D1F52DC}"/>
              </a:ext>
            </a:extLst>
          </p:cNvPr>
          <p:cNvPicPr>
            <a:picLocks noChangeAspect="1"/>
          </p:cNvPicPr>
          <p:nvPr/>
        </p:nvPicPr>
        <p:blipFill>
          <a:blip r:embed="rId14"/>
          <a:stretch>
            <a:fillRect/>
          </a:stretch>
        </p:blipFill>
        <p:spPr>
          <a:xfrm>
            <a:off x="10872439" y="207334"/>
            <a:ext cx="1059366" cy="570356"/>
          </a:xfrm>
          <a:prstGeom prst="rect">
            <a:avLst/>
          </a:prstGeom>
        </p:spPr>
      </p:pic>
    </p:spTree>
    <p:extLst>
      <p:ext uri="{BB962C8B-B14F-4D97-AF65-F5344CB8AC3E}">
        <p14:creationId xmlns:p14="http://schemas.microsoft.com/office/powerpoint/2010/main" val="2333552794"/>
      </p:ext>
    </p:extLst>
  </p:cSld>
  <p:clrMapOvr>
    <a:masterClrMapping/>
  </p:clrMapOvr>
</p:sld>
</file>

<file path=ppt/theme/theme1.xml><?xml version="1.0" encoding="utf-8"?>
<a:theme xmlns:a="http://schemas.openxmlformats.org/drawingml/2006/main" name="UNICEF">
  <a:themeElements>
    <a:clrScheme name="Hyperlink 1">
      <a:dk1>
        <a:srgbClr val="000000"/>
      </a:dk1>
      <a:lt1>
        <a:srgbClr val="FFFFFF"/>
      </a:lt1>
      <a:dk2>
        <a:srgbClr val="00AEEF"/>
      </a:dk2>
      <a:lt2>
        <a:srgbClr val="FFFFFF"/>
      </a:lt2>
      <a:accent1>
        <a:srgbClr val="00AEEF"/>
      </a:accent1>
      <a:accent2>
        <a:srgbClr val="D8D1CA"/>
      </a:accent2>
      <a:accent3>
        <a:srgbClr val="A5A5A5"/>
      </a:accent3>
      <a:accent4>
        <a:srgbClr val="777779"/>
      </a:accent4>
      <a:accent5>
        <a:srgbClr val="777779"/>
      </a:accent5>
      <a:accent6>
        <a:srgbClr val="777779"/>
      </a:accent6>
      <a:hlink>
        <a:srgbClr val="FEFFFF"/>
      </a:hlink>
      <a:folHlink>
        <a:srgbClr val="7777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CEF" id="{DC7E091F-5C61-164F-91C7-2F09F2954CB8}" vid="{C41438D2-28A2-DE4E-ADFC-EB271601B2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4AD44BE409DD4CB1E674CDCDFA21B5" ma:contentTypeVersion="15" ma:contentTypeDescription="Create a new document." ma:contentTypeScope="" ma:versionID="8809f4979fca8679675385f7f7493846">
  <xsd:schema xmlns:xsd="http://www.w3.org/2001/XMLSchema" xmlns:xs="http://www.w3.org/2001/XMLSchema" xmlns:p="http://schemas.microsoft.com/office/2006/metadata/properties" xmlns:ns2="891d1dea-3a97-4bf4-901f-deb155faf5f3" xmlns:ns3="f2f15beb-f006-463a-b249-e840cd216497" targetNamespace="http://schemas.microsoft.com/office/2006/metadata/properties" ma:root="true" ma:fieldsID="48f15913a90039166754dabf5be3c125" ns2:_="" ns3:_="">
    <xsd:import namespace="891d1dea-3a97-4bf4-901f-deb155faf5f3"/>
    <xsd:import namespace="f2f15beb-f006-463a-b249-e840cd21649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1d1dea-3a97-4bf4-901f-deb155faf5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ccb5cff-4017-413c-bbf7-26042ff02ff4"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f15beb-f006-463a-b249-e840cd21649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b4059c3-8b34-405a-ba0a-618f055bab5d}" ma:internalName="TaxCatchAll" ma:showField="CatchAllData" ma:web="f2f15beb-f006-463a-b249-e840cd21649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91d1dea-3a97-4bf4-901f-deb155faf5f3">
      <Terms xmlns="http://schemas.microsoft.com/office/infopath/2007/PartnerControls"/>
    </lcf76f155ced4ddcb4097134ff3c332f>
    <TaxCatchAll xmlns="f2f15beb-f006-463a-b249-e840cd216497" xsi:nil="true"/>
  </documentManagement>
</p:properties>
</file>

<file path=customXml/itemProps1.xml><?xml version="1.0" encoding="utf-8"?>
<ds:datastoreItem xmlns:ds="http://schemas.openxmlformats.org/officeDocument/2006/customXml" ds:itemID="{621E600F-0896-48DB-8DE8-07B05052ECA5}">
  <ds:schemaRefs>
    <ds:schemaRef ds:uri="891d1dea-3a97-4bf4-901f-deb155faf5f3"/>
    <ds:schemaRef ds:uri="f2f15beb-f006-463a-b249-e840cd2164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53A981-1C61-4092-A5DD-41303F7D802F}">
  <ds:schemaRefs>
    <ds:schemaRef ds:uri="http://schemas.microsoft.com/sharepoint/v3/contenttype/forms"/>
  </ds:schemaRefs>
</ds:datastoreItem>
</file>

<file path=customXml/itemProps3.xml><?xml version="1.0" encoding="utf-8"?>
<ds:datastoreItem xmlns:ds="http://schemas.openxmlformats.org/officeDocument/2006/customXml" ds:itemID="{1601BFAE-50E8-4EA7-A4F0-C90A34237EA4}">
  <ds:schemaRefs>
    <ds:schemaRef ds:uri="891d1dea-3a97-4bf4-901f-deb155faf5f3"/>
    <ds:schemaRef ds:uri="da973424-c925-45cc-bf58-8f8479d02f4e"/>
    <ds:schemaRef ds:uri="e4686663-9645-4433-9043-5cfd04c0d176"/>
    <ds:schemaRef ds:uri="f2f15beb-f006-463a-b249-e840cd2164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1681</Words>
  <Application>Microsoft Office PowerPoint</Application>
  <PresentationFormat>Widescreen</PresentationFormat>
  <Paragraphs>119</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UNICEF</vt:lpstr>
      <vt:lpstr>PowerPoint Presentation</vt:lpstr>
      <vt:lpstr>PowerPoint Presentation</vt:lpstr>
      <vt:lpstr>PowerPoint Presentation</vt:lpstr>
      <vt:lpstr>Um verkefnið og undirbúningur fyrir kennara  UNICEF á Íslandi safnaði saman spurningum barna um stríð og áhrif þess á börn. Í myndbandinu svarar Ævar Þór Benediktsson, sendiherra UNICEF á Íslandi nokkrum af þessum spurningum sem tengjast lífi barna sem búa á stríðshrjáðum svæðum.   Til þess að undirbúa umræðurnar og verkefnavinnuna vel hvetjum við ykkur til þess að ræða við börnin áður en horft er á myndbandið og gefa góðan tíma fyrir umræður og spurningar eftir áhorf.  Eins og kemur fram í myndbandinu erum við fullorðna fólkið ekki endilega með öll svörin á hreinu en við getum fundið svarið saman.   Undirbúningur fyrir kennara:   Hér er hlekkur á skjal frá UNICEF þar sem farið er yfir hvernig best sé að ræða við börn um stríð. Þetta er einnig gott að senda heim til barnanna þar sem þau geta rætt áfram við foreldra sína.   Á UNICEF Akademíunni er námskeið sem við hvetjum kennara til þess að horfa á til þess að undirbúa sig fyrir samtal um börn á flótta  Ítarefni um mannréttindi - úr Kompás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Sigyn Blöndal</dc:creator>
  <cp:lastModifiedBy>Sigyn Blöndal</cp:lastModifiedBy>
  <cp:revision>42</cp:revision>
  <dcterms:created xsi:type="dcterms:W3CDTF">2024-03-20T14:36:27Z</dcterms:created>
  <dcterms:modified xsi:type="dcterms:W3CDTF">2025-04-30T09:17:38Z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0x010100634AD44BE409DD4CB1E674CDCDFA21B5</vt:lpwstr>
  </property>
  <property fmtid="{D5CDD505-2E9C-101B-9397-08002B2CF9AE}" pid="3" name="MediaServiceImageTags">
    <vt:lpwstr/>
  </property>
</Properties>
</file>